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3"/>
  </p:notesMasterIdLst>
  <p:handoutMasterIdLst>
    <p:handoutMasterId r:id="rId14"/>
  </p:handoutMasterIdLst>
  <p:sldIdLst>
    <p:sldId id="317" r:id="rId2"/>
    <p:sldId id="318" r:id="rId3"/>
    <p:sldId id="292" r:id="rId4"/>
    <p:sldId id="270" r:id="rId5"/>
    <p:sldId id="275" r:id="rId6"/>
    <p:sldId id="287" r:id="rId7"/>
    <p:sldId id="283" r:id="rId8"/>
    <p:sldId id="281" r:id="rId9"/>
    <p:sldId id="282" r:id="rId10"/>
    <p:sldId id="280" r:id="rId11"/>
    <p:sldId id="288"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F3B"/>
    <a:srgbClr val="18453B"/>
    <a:srgbClr val="A5B6AE"/>
    <a:srgbClr val="0046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8" autoAdjust="0"/>
    <p:restoredTop sz="94645" autoAdjust="0"/>
  </p:normalViewPr>
  <p:slideViewPr>
    <p:cSldViewPr>
      <p:cViewPr varScale="1">
        <p:scale>
          <a:sx n="120" d="100"/>
          <a:sy n="120" d="100"/>
        </p:scale>
        <p:origin x="1041" y="60"/>
      </p:cViewPr>
      <p:guideLst>
        <p:guide orient="horz" pos="2160"/>
        <p:guide pos="2880"/>
      </p:guideLst>
    </p:cSldViewPr>
  </p:slideViewPr>
  <p:outlineViewPr>
    <p:cViewPr>
      <p:scale>
        <a:sx n="33" d="100"/>
        <a:sy n="33" d="100"/>
      </p:scale>
      <p:origin x="0" y="-3771"/>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92" d="100"/>
          <a:sy n="92" d="100"/>
        </p:scale>
        <p:origin x="1971" y="3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Header Placeholder 1"/>
          <p:cNvSpPr>
            <a:spLocks noGrp="1"/>
          </p:cNvSpPr>
          <p:nvPr>
            <p:ph type="hdr" sz="quarter"/>
          </p:nvPr>
        </p:nvSpPr>
        <p:spPr>
          <a:xfrm>
            <a:off x="762000" y="0"/>
            <a:ext cx="2462149" cy="457200"/>
          </a:xfrm>
          <a:prstGeom prst="rect">
            <a:avLst/>
          </a:prstGeom>
        </p:spPr>
        <p:txBody>
          <a:bodyPr vert="horz" lIns="91440" tIns="45720" rIns="91440" bIns="45720" rtlCol="0" anchor="ctr"/>
          <a:lstStyle>
            <a:lvl1pPr algn="l">
              <a:defRPr sz="1200"/>
            </a:lvl1pPr>
          </a:lstStyle>
          <a:p>
            <a:endParaRPr lang="en-US" sz="1100" dirty="0"/>
          </a:p>
        </p:txBody>
      </p:sp>
      <p:sp>
        <p:nvSpPr>
          <p:cNvPr id="8" name="Date Placeholder 2"/>
          <p:cNvSpPr>
            <a:spLocks noGrp="1"/>
          </p:cNvSpPr>
          <p:nvPr>
            <p:ph type="dt" sz="quarter" idx="1"/>
          </p:nvPr>
        </p:nvSpPr>
        <p:spPr>
          <a:xfrm>
            <a:off x="3657600" y="0"/>
            <a:ext cx="2971800" cy="457200"/>
          </a:xfrm>
          <a:prstGeom prst="rect">
            <a:avLst/>
          </a:prstGeom>
        </p:spPr>
        <p:txBody>
          <a:bodyPr vert="horz" lIns="91440" tIns="45720" rIns="91440" bIns="45720" rtlCol="0" anchor="ctr"/>
          <a:lstStyle>
            <a:lvl1pPr algn="r">
              <a:defRPr sz="1200"/>
            </a:lvl1pPr>
          </a:lstStyle>
          <a:p>
            <a:endParaRPr lang="en-US" sz="1100" dirty="0"/>
          </a:p>
        </p:txBody>
      </p:sp>
      <p:sp>
        <p:nvSpPr>
          <p:cNvPr id="9" name="Footer Placeholder 3"/>
          <p:cNvSpPr>
            <a:spLocks noGrp="1"/>
          </p:cNvSpPr>
          <p:nvPr>
            <p:ph type="ftr" sz="quarter" idx="2"/>
          </p:nvPr>
        </p:nvSpPr>
        <p:spPr>
          <a:xfrm>
            <a:off x="257300" y="8686800"/>
            <a:ext cx="2971800" cy="457200"/>
          </a:xfrm>
          <a:prstGeom prst="rect">
            <a:avLst/>
          </a:prstGeom>
        </p:spPr>
        <p:txBody>
          <a:bodyPr vert="horz" lIns="91440" tIns="45720" rIns="91440" bIns="45720" rtlCol="0" anchor="b"/>
          <a:lstStyle>
            <a:lvl1pPr algn="l">
              <a:defRPr sz="1200"/>
            </a:lvl1pPr>
          </a:lstStyle>
          <a:p>
            <a:endParaRPr lang="en-US" sz="1100" dirty="0"/>
          </a:p>
        </p:txBody>
      </p:sp>
      <p:sp>
        <p:nvSpPr>
          <p:cNvPr id="10" name="Slide Number Placeholder 4"/>
          <p:cNvSpPr>
            <a:spLocks noGrp="1"/>
          </p:cNvSpPr>
          <p:nvPr>
            <p:ph type="sldNum" sz="quarter" idx="3"/>
          </p:nvPr>
        </p:nvSpPr>
        <p:spPr>
          <a:xfrm>
            <a:off x="3236025" y="8686800"/>
            <a:ext cx="411480" cy="457200"/>
          </a:xfrm>
          <a:prstGeom prst="rect">
            <a:avLst/>
          </a:prstGeom>
        </p:spPr>
        <p:txBody>
          <a:bodyPr vert="horz" lIns="91440" tIns="45720" rIns="91440" bIns="45720" rtlCol="0" anchor="b"/>
          <a:lstStyle>
            <a:lvl1pPr algn="r">
              <a:defRPr sz="1200"/>
            </a:lvl1pPr>
          </a:lstStyle>
          <a:p>
            <a:pPr algn="ctr"/>
            <a:endParaRPr lang="en-US" dirty="0"/>
          </a:p>
        </p:txBody>
      </p:sp>
      <p:pic>
        <p:nvPicPr>
          <p:cNvPr id="11" name="Picture 2" descr="D:\Users\wrd\Documents\CSE498\archive\logo\capstone\png\green-gree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4270" y="11875"/>
            <a:ext cx="725805" cy="46101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3657600" y="8686800"/>
            <a:ext cx="2971800" cy="457200"/>
          </a:xfrm>
          <a:prstGeom prst="rect">
            <a:avLst/>
          </a:prstGeom>
          <a:noFill/>
        </p:spPr>
        <p:txBody>
          <a:bodyPr wrap="square" rtlCol="0" anchor="b">
            <a:noAutofit/>
          </a:bodyPr>
          <a:lstStyle/>
          <a:p>
            <a:pPr algn="r"/>
            <a:endParaRPr lang="en-US" sz="1100" dirty="0"/>
          </a:p>
        </p:txBody>
      </p:sp>
    </p:spTree>
    <p:extLst>
      <p:ext uri="{BB962C8B-B14F-4D97-AF65-F5344CB8AC3E}">
        <p14:creationId xmlns:p14="http://schemas.microsoft.com/office/powerpoint/2010/main" val="19579445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endParaRPr lang="en-US"/>
          </a:p>
        </p:txBody>
      </p:sp>
    </p:spTree>
    <p:extLst>
      <p:ext uri="{BB962C8B-B14F-4D97-AF65-F5344CB8AC3E}">
        <p14:creationId xmlns:p14="http://schemas.microsoft.com/office/powerpoint/2010/main" val="1324260742"/>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3713678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dirty="0"/>
          </a:p>
        </p:txBody>
      </p:sp>
      <p:sp>
        <p:nvSpPr>
          <p:cNvPr id="2048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dirty="0"/>
          </a:p>
        </p:txBody>
      </p:sp>
      <p:sp>
        <p:nvSpPr>
          <p:cNvPr id="2048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2048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2048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37329433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1179099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6" name="Rectangle 2"/>
          <p:cNvSpPr>
            <a:spLocks noGrp="1" noRot="1" noChangeAspect="1" noChangeArrowheads="1" noTextEdit="1"/>
          </p:cNvSpPr>
          <p:nvPr>
            <p:ph type="sldImg"/>
          </p:nvPr>
        </p:nvSpPr>
        <p:spPr>
          <a:ln/>
        </p:spPr>
      </p:sp>
      <p:sp>
        <p:nvSpPr>
          <p:cNvPr id="51207" name="Rectangle 3"/>
          <p:cNvSpPr>
            <a:spLocks noGrp="1" noChangeArrowheads="1"/>
          </p:cNvSpPr>
          <p:nvPr>
            <p:ph type="body" idx="1"/>
          </p:nvPr>
        </p:nvSpPr>
        <p:spPr>
          <a:xfrm>
            <a:off x="913805" y="4343703"/>
            <a:ext cx="5030391" cy="411540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22783908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24612980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dirty="0"/>
          </a:p>
        </p:txBody>
      </p:sp>
      <p:sp>
        <p:nvSpPr>
          <p:cNvPr id="1741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dirty="0"/>
          </a:p>
        </p:txBody>
      </p:sp>
      <p:sp>
        <p:nvSpPr>
          <p:cNvPr id="1741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174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endParaRPr lang="en-US" sz="1300"/>
          </a:p>
        </p:txBody>
      </p:sp>
      <p:sp>
        <p:nvSpPr>
          <p:cNvPr id="17414" name="Rectangle 2"/>
          <p:cNvSpPr>
            <a:spLocks noGrp="1" noRot="1" noChangeAspect="1" noChangeArrowheads="1" noTextEdit="1"/>
          </p:cNvSpPr>
          <p:nvPr>
            <p:ph type="sldImg"/>
          </p:nvPr>
        </p:nvSpPr>
        <p:spPr>
          <a:ln/>
        </p:spPr>
      </p:sp>
      <p:sp>
        <p:nvSpPr>
          <p:cNvPr id="174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40691022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37628517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6291571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17547995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www.capstone.cse.msu.edu/" TargetMode="External"/><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00668" y="1676400"/>
            <a:ext cx="7772400" cy="1470025"/>
          </a:xfrm>
        </p:spPr>
        <p:txBody>
          <a:bodyPr/>
          <a:lstStyle>
            <a:lvl1pPr algn="r">
              <a:defRPr/>
            </a:lvl1pPr>
          </a:lstStyle>
          <a:p>
            <a:r>
              <a:rPr lang="en-US" dirty="0"/>
              <a:t>Click to edit Master title style</a:t>
            </a:r>
          </a:p>
        </p:txBody>
      </p:sp>
      <p:sp>
        <p:nvSpPr>
          <p:cNvPr id="3" name="Subtitle 2"/>
          <p:cNvSpPr>
            <a:spLocks noGrp="1"/>
          </p:cNvSpPr>
          <p:nvPr>
            <p:ph type="subTitle" idx="1"/>
          </p:nvPr>
        </p:nvSpPr>
        <p:spPr>
          <a:xfrm>
            <a:off x="2072268" y="5867400"/>
            <a:ext cx="6400800" cy="854074"/>
          </a:xfrm>
        </p:spPr>
        <p:txBody>
          <a:bodyPr>
            <a:noAutofit/>
          </a:bodyPr>
          <a:lstStyle>
            <a:lvl1pPr marL="0" indent="0" algn="r">
              <a:spcBef>
                <a:spcPts val="0"/>
              </a:spcBef>
              <a:buNone/>
              <a:defRPr sz="1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r>
              <a:rPr lang="en-US"/>
              <a:t>The Capstone Experience</a:t>
            </a:r>
          </a:p>
        </p:txBody>
      </p:sp>
      <p:sp>
        <p:nvSpPr>
          <p:cNvPr id="5" name="Footer Placeholder 4"/>
          <p:cNvSpPr>
            <a:spLocks noGrp="1"/>
          </p:cNvSpPr>
          <p:nvPr>
            <p:ph type="ftr" sz="quarter" idx="11"/>
          </p:nvPr>
        </p:nvSpPr>
        <p:spPr/>
        <p:txBody>
          <a:bodyPr/>
          <a:lstStyle/>
          <a:p>
            <a:r>
              <a:rPr lang="en-US" dirty="0"/>
              <a:t>Team [Team Name</a:t>
            </a:r>
            <a:r>
              <a:rPr lang="en-US"/>
              <a:t>] Alpha </a:t>
            </a:r>
            <a:r>
              <a:rPr lang="en-US" dirty="0"/>
              <a:t>Presentation</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64718" y="895350"/>
            <a:ext cx="3308350"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3" name="Group 12"/>
          <p:cNvGrpSpPr/>
          <p:nvPr userDrawn="1"/>
        </p:nvGrpSpPr>
        <p:grpSpPr>
          <a:xfrm>
            <a:off x="76200" y="5399049"/>
            <a:ext cx="1618345" cy="1409337"/>
            <a:chOff x="76200" y="5399049"/>
            <a:chExt cx="1618345" cy="1409337"/>
          </a:xfrm>
        </p:grpSpPr>
        <p:pic>
          <p:nvPicPr>
            <p:cNvPr id="9" name="Picture 9" descr="D:\Users\wrd\Documents\CSE498\archive\logo\capstone-logo-green.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 y="5399049"/>
              <a:ext cx="1618345" cy="102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p:cNvSpPr txBox="1">
              <a:spLocks noChangeArrowheads="1"/>
            </p:cNvSpPr>
            <p:nvPr/>
          </p:nvSpPr>
          <p:spPr bwMode="auto">
            <a:xfrm>
              <a:off x="93210" y="6376586"/>
              <a:ext cx="15843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algn="ctr" eaLnBrk="0" fontAlgn="base" hangingPunct="0">
                <a:spcBef>
                  <a:spcPct val="0"/>
                </a:spcBef>
                <a:spcAft>
                  <a:spcPct val="0"/>
                </a:spcAft>
                <a:defRPr sz="1600">
                  <a:solidFill>
                    <a:schemeClr val="tx1"/>
                  </a:solidFill>
                  <a:latin typeface="Arial" charset="0"/>
                </a:defRPr>
              </a:lvl6pPr>
              <a:lvl7pPr marL="2971800" indent="-228600" algn="ctr" eaLnBrk="0" fontAlgn="base" hangingPunct="0">
                <a:spcBef>
                  <a:spcPct val="0"/>
                </a:spcBef>
                <a:spcAft>
                  <a:spcPct val="0"/>
                </a:spcAft>
                <a:defRPr sz="1600">
                  <a:solidFill>
                    <a:schemeClr val="tx1"/>
                  </a:solidFill>
                  <a:latin typeface="Arial" charset="0"/>
                </a:defRPr>
              </a:lvl7pPr>
              <a:lvl8pPr marL="3429000" indent="-228600" algn="ctr" eaLnBrk="0" fontAlgn="base" hangingPunct="0">
                <a:spcBef>
                  <a:spcPct val="0"/>
                </a:spcBef>
                <a:spcAft>
                  <a:spcPct val="0"/>
                </a:spcAft>
                <a:defRPr sz="1600">
                  <a:solidFill>
                    <a:schemeClr val="tx1"/>
                  </a:solidFill>
                  <a:latin typeface="Arial" charset="0"/>
                </a:defRPr>
              </a:lvl8pPr>
              <a:lvl9pPr marL="3886200" indent="-228600" algn="ctr" eaLnBrk="0" fontAlgn="base" hangingPunct="0">
                <a:spcBef>
                  <a:spcPct val="0"/>
                </a:spcBef>
                <a:spcAft>
                  <a:spcPct val="0"/>
                </a:spcAft>
                <a:defRPr sz="1600">
                  <a:solidFill>
                    <a:schemeClr val="tx1"/>
                  </a:solidFill>
                  <a:latin typeface="Arial" charset="0"/>
                </a:defRPr>
              </a:lvl9pPr>
            </a:lstStyle>
            <a:p>
              <a:pPr algn="l" eaLnBrk="1" hangingPunct="1">
                <a:defRPr/>
              </a:pPr>
              <a:r>
                <a:rPr lang="en-US" sz="1100" i="1" dirty="0"/>
                <a:t>From Students…</a:t>
              </a:r>
            </a:p>
            <a:p>
              <a:pPr algn="r" eaLnBrk="1" hangingPunct="1">
                <a:defRPr/>
              </a:pPr>
              <a:r>
                <a:rPr lang="en-US" sz="1100" i="1" dirty="0"/>
                <a:t>…to Professionals</a:t>
              </a:r>
            </a:p>
          </p:txBody>
        </p:sp>
      </p:grpSp>
      <p:sp>
        <p:nvSpPr>
          <p:cNvPr id="8" name="TextBox 7"/>
          <p:cNvSpPr txBox="1"/>
          <p:nvPr userDrawn="1"/>
        </p:nvSpPr>
        <p:spPr>
          <a:xfrm>
            <a:off x="3977268" y="3225225"/>
            <a:ext cx="4495800" cy="584775"/>
          </a:xfrm>
          <a:prstGeom prst="rect">
            <a:avLst/>
          </a:prstGeom>
          <a:noFill/>
        </p:spPr>
        <p:txBody>
          <a:bodyPr wrap="square" rtlCol="0">
            <a:spAutoFit/>
          </a:bodyPr>
          <a:lstStyle/>
          <a:p>
            <a:pPr algn="r"/>
            <a:r>
              <a:rPr lang="en-US" sz="3200" dirty="0">
                <a:solidFill>
                  <a:srgbClr val="18453B"/>
                </a:solidFill>
              </a:rPr>
              <a:t>The Capstone</a:t>
            </a:r>
            <a:r>
              <a:rPr lang="en-US" sz="3200" baseline="0" dirty="0">
                <a:solidFill>
                  <a:srgbClr val="18453B"/>
                </a:solidFill>
              </a:rPr>
              <a:t> Experience</a:t>
            </a:r>
            <a:endParaRPr lang="en-US" sz="3200" dirty="0">
              <a:solidFill>
                <a:srgbClr val="18453B"/>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en-US" dirty="0"/>
              <a:t>Click to edit Master title style</a:t>
            </a:r>
          </a:p>
        </p:txBody>
      </p:sp>
      <p:sp>
        <p:nvSpPr>
          <p:cNvPr id="3" name="Content Placeholder 2"/>
          <p:cNvSpPr>
            <a:spLocks noGrp="1"/>
          </p:cNvSpPr>
          <p:nvPr>
            <p:ph idx="1"/>
          </p:nvPr>
        </p:nvSpPr>
        <p:spPr/>
        <p:txBody>
          <a:bodyPr>
            <a:normAutofit/>
          </a:bodyPr>
          <a:lstStyle>
            <a:lvl1pPr marL="230188" indent="-230188">
              <a:defRPr/>
            </a:lvl1pPr>
            <a:lvl2pPr marL="461963" indent="-231775">
              <a:buFont typeface="Wingdings" pitchFamily="2" charset="2"/>
              <a:buChar char="§"/>
              <a:defRPr/>
            </a:lvl2pPr>
            <a:lvl3pPr marL="684213" indent="-222250">
              <a:buFont typeface="Courier New" pitchFamily="49" charset="0"/>
              <a:buChar char="o"/>
              <a:defRPr/>
            </a:lvl3pPr>
            <a:lvl4pPr marL="914400" indent="-230188">
              <a:defRPr/>
            </a:lvl4pPr>
            <a:lvl5pPr marL="1144588" indent="-230188">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492875"/>
            <a:ext cx="2133600" cy="365125"/>
          </a:xfrm>
        </p:spPr>
        <p:txBody>
          <a:bodyPr/>
          <a:lstStyle/>
          <a:p>
            <a:r>
              <a:rPr lang="en-US"/>
              <a:t>The Capstone Experience</a:t>
            </a:r>
          </a:p>
        </p:txBody>
      </p:sp>
      <p:sp>
        <p:nvSpPr>
          <p:cNvPr id="5" name="Footer Placeholder 4"/>
          <p:cNvSpPr>
            <a:spLocks noGrp="1"/>
          </p:cNvSpPr>
          <p:nvPr>
            <p:ph type="ftr" sz="quarter" idx="11"/>
          </p:nvPr>
        </p:nvSpPr>
        <p:spPr>
          <a:xfrm>
            <a:off x="2590800" y="6492875"/>
            <a:ext cx="4419600" cy="365125"/>
          </a:xfrm>
        </p:spPr>
        <p:txBody>
          <a:bodyPr/>
          <a:lstStyle/>
          <a:p>
            <a:r>
              <a:rPr lang="en-US" dirty="0"/>
              <a:t>Team [Team Name</a:t>
            </a:r>
            <a:r>
              <a:rPr lang="en-US"/>
              <a:t>] Alpha </a:t>
            </a:r>
            <a:r>
              <a:rPr lang="en-US" dirty="0"/>
              <a:t>Presentation</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lgn="l">
              <a:defRPr/>
            </a:lvl1pPr>
          </a:lstStyle>
          <a:p>
            <a:r>
              <a:rPr lang="en-US"/>
              <a:t>The Capstone Experience</a:t>
            </a:r>
            <a:endParaRPr lang="en-US" dirty="0"/>
          </a:p>
        </p:txBody>
      </p:sp>
      <p:sp>
        <p:nvSpPr>
          <p:cNvPr id="4" name="Footer Placeholder 3"/>
          <p:cNvSpPr>
            <a:spLocks noGrp="1"/>
          </p:cNvSpPr>
          <p:nvPr>
            <p:ph type="ftr" sz="quarter" idx="11"/>
          </p:nvPr>
        </p:nvSpPr>
        <p:spPr>
          <a:xfrm>
            <a:off x="2590800" y="6492875"/>
            <a:ext cx="4419600" cy="365125"/>
          </a:xfrm>
        </p:spPr>
        <p:txBody>
          <a:bodyPr/>
          <a:lstStyle/>
          <a:p>
            <a:r>
              <a:rPr lang="en-US" dirty="0"/>
              <a:t>Team [Team Name</a:t>
            </a:r>
            <a:r>
              <a:rPr lang="en-US"/>
              <a:t>] Alpha </a:t>
            </a:r>
            <a:r>
              <a:rPr lang="en-US" dirty="0"/>
              <a:t>Presentation</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ead Me">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lvl1pPr>
              <a:defRPr/>
            </a:lvl1pPr>
          </a:lstStyle>
          <a:p>
            <a:endParaRPr lang="en-US" dirty="0"/>
          </a:p>
        </p:txBody>
      </p:sp>
      <p:sp>
        <p:nvSpPr>
          <p:cNvPr id="3" name="Text Placeholder 2"/>
          <p:cNvSpPr>
            <a:spLocks noGrp="1"/>
          </p:cNvSpPr>
          <p:nvPr>
            <p:ph type="body" idx="1" hasCustomPrompt="1"/>
          </p:nvPr>
        </p:nvSpPr>
        <p:spPr/>
        <p:txBody>
          <a:bodyPr>
            <a:noAutofit/>
          </a:bodyPr>
          <a:lstStyle>
            <a:lvl1pPr marL="115888" indent="-115888">
              <a:defRPr sz="1400"/>
            </a:lvl1pPr>
            <a:lvl2pPr marL="230188" indent="-114300">
              <a:defRPr sz="1200"/>
            </a:lvl2pPr>
            <a:lvl3pPr marL="341313" indent="-111125">
              <a:defRPr sz="1000"/>
            </a:lvl3pPr>
            <a:lvl4pPr marL="457200" indent="-115888">
              <a:defRPr sz="900"/>
            </a:lvl4pPr>
            <a:lvl5pPr marL="630238" indent="-173038">
              <a:defRPr sz="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04329499-39A5-440C-BCCE-859D530A9BC6}"/>
              </a:ext>
            </a:extLst>
          </p:cNvPr>
          <p:cNvSpPr>
            <a:spLocks noGrp="1"/>
          </p:cNvSpPr>
          <p:nvPr>
            <p:ph type="dt" sz="half" idx="10"/>
          </p:nvPr>
        </p:nvSpPr>
        <p:spPr/>
        <p:txBody>
          <a:bodyPr/>
          <a:lstStyle/>
          <a:p>
            <a:r>
              <a:rPr lang="en-US"/>
              <a:t>The Capstone Experience</a:t>
            </a:r>
          </a:p>
        </p:txBody>
      </p:sp>
      <p:sp>
        <p:nvSpPr>
          <p:cNvPr id="9" name="Footer Placeholder 8">
            <a:extLst>
              <a:ext uri="{FF2B5EF4-FFF2-40B4-BE49-F238E27FC236}">
                <a16:creationId xmlns:a16="http://schemas.microsoft.com/office/drawing/2014/main" id="{8F862691-B03E-4F5B-8EEC-079778841082}"/>
              </a:ext>
            </a:extLst>
          </p:cNvPr>
          <p:cNvSpPr>
            <a:spLocks noGrp="1"/>
          </p:cNvSpPr>
          <p:nvPr>
            <p:ph type="ftr" sz="quarter" idx="11"/>
          </p:nvPr>
        </p:nvSpPr>
        <p:spPr/>
        <p:txBody>
          <a:bodyPr/>
          <a:lstStyle/>
          <a:p>
            <a:r>
              <a:rPr lang="en-US"/>
              <a:t>Team [Team Name] Alpha Presentation</a:t>
            </a:r>
            <a:endParaRPr lang="en-US" dirty="0"/>
          </a:p>
        </p:txBody>
      </p:sp>
      <p:sp>
        <p:nvSpPr>
          <p:cNvPr id="10" name="Slide Number Placeholder 9">
            <a:extLst>
              <a:ext uri="{FF2B5EF4-FFF2-40B4-BE49-F238E27FC236}">
                <a16:creationId xmlns:a16="http://schemas.microsoft.com/office/drawing/2014/main" id="{137A45B1-BDCE-4390-B4D0-5432468D0B47}"/>
              </a:ext>
            </a:extLst>
          </p:cNvPr>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3861624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6"/>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87858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492875"/>
            <a:ext cx="2133600" cy="365125"/>
          </a:xfrm>
          <a:prstGeom prst="rect">
            <a:avLst/>
          </a:prstGeom>
        </p:spPr>
        <p:txBody>
          <a:bodyPr vert="horz" lIns="137160" tIns="45720" rIns="91440" bIns="45720" rtlCol="0" anchor="ctr"/>
          <a:lstStyle>
            <a:lvl1pPr algn="l">
              <a:defRPr sz="1200">
                <a:solidFill>
                  <a:schemeClr val="tx1">
                    <a:tint val="75000"/>
                  </a:schemeClr>
                </a:solidFill>
              </a:defRPr>
            </a:lvl1pPr>
          </a:lstStyle>
          <a:p>
            <a:r>
              <a:rPr lang="en-US"/>
              <a:t>The Capstone Experience</a:t>
            </a:r>
          </a:p>
        </p:txBody>
      </p:sp>
      <p:sp>
        <p:nvSpPr>
          <p:cNvPr id="5" name="Footer Placeholder 4"/>
          <p:cNvSpPr>
            <a:spLocks noGrp="1"/>
          </p:cNvSpPr>
          <p:nvPr>
            <p:ph type="ftr" sz="quarter" idx="3"/>
          </p:nvPr>
        </p:nvSpPr>
        <p:spPr>
          <a:xfrm>
            <a:off x="1447800" y="6492875"/>
            <a:ext cx="62484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Team [Team Name] &lt;&lt;</a:t>
            </a:r>
            <a:r>
              <a:rPr lang="en-US" dirty="0" err="1"/>
              <a:t>PresentationName</a:t>
            </a:r>
            <a:r>
              <a:rPr lang="en-US" dirty="0"/>
              <a:t>&gt;&gt; Presentation</a:t>
            </a:r>
          </a:p>
        </p:txBody>
      </p:sp>
      <p:sp>
        <p:nvSpPr>
          <p:cNvPr id="6"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
        <p:nvSpPr>
          <p:cNvPr id="8" name="Rectangle 7"/>
          <p:cNvSpPr/>
          <p:nvPr userDrawn="1"/>
        </p:nvSpPr>
        <p:spPr>
          <a:xfrm>
            <a:off x="457200" y="1436649"/>
            <a:ext cx="8686800" cy="152400"/>
          </a:xfrm>
          <a:prstGeom prst="rect">
            <a:avLst/>
          </a:prstGeom>
          <a:solidFill>
            <a:srgbClr val="1845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1436649"/>
            <a:ext cx="411480" cy="152400"/>
          </a:xfrm>
          <a:prstGeom prst="rect">
            <a:avLst/>
          </a:prstGeom>
          <a:solidFill>
            <a:srgbClr val="A5B6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2" descr="D:\Users\wrd\Documents\CSE498\archive\logo\capstone\png\green-green.png"/>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11151" y="6478789"/>
            <a:ext cx="544354" cy="34575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4" r:id="rId3"/>
    <p:sldLayoutId id="2147483662" r:id="rId4"/>
  </p:sldLayoutIdLst>
  <p:hf hdr="0"/>
  <p:txStyles>
    <p:titleStyle>
      <a:lvl1pPr algn="l" defTabSz="914400" rtl="0" eaLnBrk="1" latinLnBrk="0" hangingPunct="1">
        <a:spcBef>
          <a:spcPct val="0"/>
        </a:spcBef>
        <a:buNone/>
        <a:tabLst>
          <a:tab pos="8001000" algn="r"/>
        </a:tabLst>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itchFamily="2" charset="2"/>
        <a:buChar char="v"/>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capstone.cse.msu.edu/2023-08/schedules/weekly-schedule/"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capstone.cse.msu.edu/other-links/syllabus/"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04C03-F1AA-493E-A889-E98343C8248D}"/>
              </a:ext>
            </a:extLst>
          </p:cNvPr>
          <p:cNvSpPr>
            <a:spLocks noGrp="1"/>
          </p:cNvSpPr>
          <p:nvPr>
            <p:ph type="title"/>
          </p:nvPr>
        </p:nvSpPr>
        <p:spPr>
          <a:xfrm>
            <a:off x="457200" y="304800"/>
            <a:ext cx="8229600" cy="1143000"/>
          </a:xfrm>
        </p:spPr>
        <p:txBody>
          <a:bodyPr/>
          <a:lstStyle/>
          <a:p>
            <a:r>
              <a:rPr lang="en-US" dirty="0"/>
              <a:t>Read Me	</a:t>
            </a:r>
            <a:r>
              <a:rPr lang="en-US" sz="2000" dirty="0"/>
              <a:t>[1 of 2]</a:t>
            </a:r>
          </a:p>
        </p:txBody>
      </p:sp>
      <p:sp>
        <p:nvSpPr>
          <p:cNvPr id="3" name="Text Placeholder 2">
            <a:extLst>
              <a:ext uri="{FF2B5EF4-FFF2-40B4-BE49-F238E27FC236}">
                <a16:creationId xmlns:a16="http://schemas.microsoft.com/office/drawing/2014/main" id="{3469EBB1-721D-4FEA-B8B1-97125EF1F86E}"/>
              </a:ext>
            </a:extLst>
          </p:cNvPr>
          <p:cNvSpPr>
            <a:spLocks noGrp="1"/>
          </p:cNvSpPr>
          <p:nvPr>
            <p:ph type="body" idx="1"/>
          </p:nvPr>
        </p:nvSpPr>
        <p:spPr>
          <a:xfrm>
            <a:off x="457200" y="1600200"/>
            <a:ext cx="8686800" cy="4878589"/>
          </a:xfrm>
        </p:spPr>
        <p:txBody>
          <a:bodyPr/>
          <a:lstStyle/>
          <a:p>
            <a:r>
              <a:rPr lang="en-US" dirty="0"/>
              <a:t>Presenting</a:t>
            </a:r>
          </a:p>
          <a:p>
            <a:pPr lvl="1"/>
            <a:r>
              <a:rPr lang="en-US" dirty="0"/>
              <a:t>The purpose of </a:t>
            </a:r>
            <a:r>
              <a:rPr lang="en-US"/>
              <a:t>the Alpha </a:t>
            </a:r>
            <a:r>
              <a:rPr lang="en-US" dirty="0"/>
              <a:t>Presentation is to convince everyone that your team will be successful; that is, to convince everyone that your team has your project completely scoped, the specifications complete, and all risks mitigated so that you are capable of implementing your project, full-featured, and delivered it to your client, on </a:t>
            </a:r>
            <a:r>
              <a:rPr lang="en-US"/>
              <a:t>time (Wednesday, December 4).</a:t>
            </a:r>
            <a:endParaRPr lang="en-US" dirty="0"/>
          </a:p>
          <a:p>
            <a:pPr lvl="1"/>
            <a:r>
              <a:rPr lang="en-US" dirty="0"/>
              <a:t>The time limit for your presentation </a:t>
            </a:r>
            <a:r>
              <a:rPr lang="en-US"/>
              <a:t>is 14 </a:t>
            </a:r>
            <a:r>
              <a:rPr lang="en-US" dirty="0"/>
              <a:t>minutes, which will be strictly enforced. Practice your presentation to ensure that you will finish within the allotted time.</a:t>
            </a:r>
          </a:p>
          <a:p>
            <a:pPr lvl="1"/>
            <a:r>
              <a:rPr lang="en-US" dirty="0"/>
              <a:t>Each team will present using their own laptop. You will be provided with a wireless presenter. Ask your TM for adapters </a:t>
            </a:r>
            <a:r>
              <a:rPr lang="en-US" u="sng" dirty="0"/>
              <a:t>in advance</a:t>
            </a:r>
            <a:r>
              <a:rPr lang="en-US" dirty="0"/>
              <a:t> to connect the laptop AV equipment in your presentation room. Test </a:t>
            </a:r>
            <a:r>
              <a:rPr lang="en-US" u="sng" dirty="0"/>
              <a:t>in advance</a:t>
            </a:r>
            <a:r>
              <a:rPr lang="en-US" dirty="0"/>
              <a:t> in the room in which you will presenting with the laptop you will be using.</a:t>
            </a:r>
          </a:p>
          <a:p>
            <a:pPr lvl="1"/>
            <a:r>
              <a:rPr lang="en-US" dirty="0"/>
              <a:t>We will meet in “split-hands” meetings</a:t>
            </a:r>
            <a:r>
              <a:rPr lang="en-US"/>
              <a:t>. Luke’s </a:t>
            </a:r>
            <a:r>
              <a:rPr lang="en-US" dirty="0"/>
              <a:t>teams will meet </a:t>
            </a:r>
            <a:r>
              <a:rPr lang="en-US"/>
              <a:t>in 115 International Center, Griffin’s </a:t>
            </a:r>
            <a:r>
              <a:rPr lang="en-US" dirty="0"/>
              <a:t>teams will meet </a:t>
            </a:r>
            <a:r>
              <a:rPr lang="en-US"/>
              <a:t>in 1281 Anthony, and Sam’s </a:t>
            </a:r>
            <a:r>
              <a:rPr lang="en-US" dirty="0"/>
              <a:t>teams will meet </a:t>
            </a:r>
            <a:r>
              <a:rPr lang="en-US"/>
              <a:t>in 1130 STEM.</a:t>
            </a:r>
            <a:endParaRPr lang="en-US" dirty="0"/>
          </a:p>
          <a:p>
            <a:pPr lvl="1"/>
            <a:r>
              <a:rPr lang="en-US" dirty="0"/>
              <a:t>Plan on spending most of your presentation demonstrating your software. A suggested approach is as follows.</a:t>
            </a:r>
          </a:p>
          <a:p>
            <a:pPr lvl="2"/>
            <a:r>
              <a:rPr lang="en-US" dirty="0"/>
              <a:t>Very Brief Review of Project Overview</a:t>
            </a:r>
          </a:p>
          <a:p>
            <a:pPr lvl="2"/>
            <a:r>
              <a:rPr lang="en-US" dirty="0"/>
              <a:t>Very Brief Review of System Architecture</a:t>
            </a:r>
          </a:p>
          <a:p>
            <a:pPr lvl="2"/>
            <a:r>
              <a:rPr lang="en-US" dirty="0"/>
              <a:t>Software Demonstration (Skipping All of the Screen Shot Slides in Your Slide Deck)</a:t>
            </a:r>
          </a:p>
          <a:p>
            <a:pPr lvl="2"/>
            <a:r>
              <a:rPr lang="en-US" dirty="0"/>
              <a:t>Brief Summary of What’s left to do?</a:t>
            </a:r>
          </a:p>
          <a:p>
            <a:pPr lvl="1"/>
            <a:r>
              <a:rPr lang="en-US" dirty="0"/>
              <a:t>Your presentation should be professional, well rehearsed, and flow from beginning to end. Practice presenting in a suitable room. Ensure that your slides are readable. Practice demonstrating your software. Practice switching from one team member to another.</a:t>
            </a:r>
          </a:p>
          <a:p>
            <a:pPr lvl="1"/>
            <a:r>
              <a:rPr lang="en-US" dirty="0"/>
              <a:t>As a backup to live demonstrations, consider making screen recordings of your software demonstrations using Camtasia.</a:t>
            </a:r>
          </a:p>
          <a:p>
            <a:pPr lvl="1"/>
            <a:r>
              <a:rPr lang="en-US" dirty="0"/>
              <a:t>All team members are required to dress business casual on the day of their presentation. Business casual does not include jeans, sneakers, tennis shoes, hats, coats, hoodies, t-shirts or shirts that are not tucked into pants. Google “what is business casual.”</a:t>
            </a:r>
          </a:p>
          <a:p>
            <a:pPr lvl="1"/>
            <a:r>
              <a:rPr lang="en-US" dirty="0"/>
              <a:t>Although the presentations will be scheduled over the course </a:t>
            </a:r>
            <a:r>
              <a:rPr lang="en-US"/>
              <a:t>of three </a:t>
            </a:r>
            <a:r>
              <a:rPr lang="en-US" dirty="0"/>
              <a:t>meetings, all teams must be prepared to present on the first day scheduled</a:t>
            </a:r>
            <a:r>
              <a:rPr lang="en-US"/>
              <a:t>, Tuesday, October 8.</a:t>
            </a:r>
            <a:endParaRPr lang="en-US" dirty="0"/>
          </a:p>
          <a:p>
            <a:pPr lvl="1"/>
            <a:r>
              <a:rPr lang="en-US" dirty="0"/>
              <a:t>The presentation schedule will be posted on our </a:t>
            </a:r>
            <a:r>
              <a:rPr lang="en-US" dirty="0">
                <a:hlinkClick r:id="rId3"/>
              </a:rPr>
              <a:t>Weekly Schedule</a:t>
            </a:r>
            <a:r>
              <a:rPr lang="en-US" dirty="0"/>
              <a:t> page in the evening </a:t>
            </a:r>
            <a:r>
              <a:rPr lang="en-US"/>
              <a:t>of Monday, October 7.</a:t>
            </a:r>
            <a:endParaRPr lang="en-US" dirty="0"/>
          </a:p>
          <a:p>
            <a:pPr lvl="1"/>
            <a:endParaRPr lang="en-US" dirty="0"/>
          </a:p>
        </p:txBody>
      </p:sp>
      <p:sp>
        <p:nvSpPr>
          <p:cNvPr id="4" name="Date Placeholder 3">
            <a:extLst>
              <a:ext uri="{FF2B5EF4-FFF2-40B4-BE49-F238E27FC236}">
                <a16:creationId xmlns:a16="http://schemas.microsoft.com/office/drawing/2014/main" id="{D0159610-3008-4D1C-8143-03461E7DDE70}"/>
              </a:ext>
            </a:extLst>
          </p:cNvPr>
          <p:cNvSpPr>
            <a:spLocks noGrp="1"/>
          </p:cNvSpPr>
          <p:nvPr>
            <p:ph type="dt" sz="half" idx="10"/>
          </p:nvPr>
        </p:nvSpPr>
        <p:spPr>
          <a:xfrm>
            <a:off x="457200" y="6492875"/>
            <a:ext cx="2133600" cy="365125"/>
          </a:xfrm>
        </p:spPr>
        <p:txBody>
          <a:bodyPr/>
          <a:lstStyle/>
          <a:p>
            <a:r>
              <a:rPr lang="en-US"/>
              <a:t>The Capstone Experience</a:t>
            </a:r>
          </a:p>
        </p:txBody>
      </p:sp>
      <p:sp>
        <p:nvSpPr>
          <p:cNvPr id="5" name="Footer Placeholder 4">
            <a:extLst>
              <a:ext uri="{FF2B5EF4-FFF2-40B4-BE49-F238E27FC236}">
                <a16:creationId xmlns:a16="http://schemas.microsoft.com/office/drawing/2014/main" id="{8B18DB98-9A38-4186-BFE2-B50D6DA1288F}"/>
              </a:ext>
            </a:extLst>
          </p:cNvPr>
          <p:cNvSpPr>
            <a:spLocks noGrp="1"/>
          </p:cNvSpPr>
          <p:nvPr>
            <p:ph type="ftr" sz="quarter" idx="11"/>
          </p:nvPr>
        </p:nvSpPr>
        <p:spPr>
          <a:xfrm>
            <a:off x="1447800" y="6492875"/>
            <a:ext cx="6248400" cy="365125"/>
          </a:xfrm>
        </p:spPr>
        <p:txBody>
          <a:bodyPr/>
          <a:lstStyle/>
          <a:p>
            <a:r>
              <a:rPr lang="en-US"/>
              <a:t>Team [Team Name] Alpha Presentation</a:t>
            </a:r>
            <a:endParaRPr lang="en-US" dirty="0"/>
          </a:p>
        </p:txBody>
      </p:sp>
      <p:sp>
        <p:nvSpPr>
          <p:cNvPr id="7" name="Slide Number Placeholder 6">
            <a:extLst>
              <a:ext uri="{FF2B5EF4-FFF2-40B4-BE49-F238E27FC236}">
                <a16:creationId xmlns:a16="http://schemas.microsoft.com/office/drawing/2014/main" id="{4A393BD7-9665-4D6B-89BC-17763B3E48BB}"/>
              </a:ext>
            </a:extLst>
          </p:cNvPr>
          <p:cNvSpPr>
            <a:spLocks noGrp="1"/>
          </p:cNvSpPr>
          <p:nvPr>
            <p:ph type="sldNum" sz="quarter" idx="12"/>
          </p:nvPr>
        </p:nvSpPr>
        <p:spPr/>
        <p:txBody>
          <a:bodyPr/>
          <a:lstStyle/>
          <a:p>
            <a:fld id="{B6F15528-21DE-4FAA-801E-634DDDAF4B2B}" type="slidenum">
              <a:rPr lang="en-US" smtClean="0"/>
              <a:pPr/>
              <a:t>1</a:t>
            </a:fld>
            <a:endParaRPr lang="en-US" dirty="0"/>
          </a:p>
        </p:txBody>
      </p:sp>
      <p:sp>
        <p:nvSpPr>
          <p:cNvPr id="6" name="TextBox 5">
            <a:extLst>
              <a:ext uri="{FF2B5EF4-FFF2-40B4-BE49-F238E27FC236}">
                <a16:creationId xmlns:a16="http://schemas.microsoft.com/office/drawing/2014/main" id="{1B88832F-A9A2-E655-3138-AB3DB10C351F}"/>
              </a:ext>
            </a:extLst>
          </p:cNvPr>
          <p:cNvSpPr txBox="1"/>
          <p:nvPr/>
        </p:nvSpPr>
        <p:spPr>
          <a:xfrm>
            <a:off x="6934200" y="0"/>
            <a:ext cx="2209800" cy="369332"/>
          </a:xfrm>
          <a:prstGeom prst="rect">
            <a:avLst/>
          </a:prstGeom>
          <a:noFill/>
        </p:spPr>
        <p:txBody>
          <a:bodyPr wrap="square" rtlCol="0">
            <a:spAutoFit/>
          </a:bodyPr>
          <a:lstStyle/>
          <a:p>
            <a:pPr algn="r"/>
            <a:r>
              <a:rPr lang="en-US" b="1" dirty="0">
                <a:solidFill>
                  <a:srgbClr val="FF0000"/>
                </a:solidFill>
              </a:rPr>
              <a:t>Delete this slide.</a:t>
            </a:r>
          </a:p>
        </p:txBody>
      </p:sp>
    </p:spTree>
    <p:extLst>
      <p:ext uri="{BB962C8B-B14F-4D97-AF65-F5344CB8AC3E}">
        <p14:creationId xmlns:p14="http://schemas.microsoft.com/office/powerpoint/2010/main" val="11573308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p:txBody>
          <a:bodyPr/>
          <a:lstStyle/>
          <a:p>
            <a:r>
              <a:rPr lang="en-US"/>
              <a:t>What’s left to do?</a:t>
            </a:r>
            <a:endParaRPr lang="en-US" dirty="0"/>
          </a:p>
        </p:txBody>
      </p:sp>
      <p:sp>
        <p:nvSpPr>
          <p:cNvPr id="14340" name="Rectangle 5"/>
          <p:cNvSpPr>
            <a:spLocks noGrp="1" noChangeArrowheads="1"/>
          </p:cNvSpPr>
          <p:nvPr>
            <p:ph type="body" idx="1"/>
          </p:nvPr>
        </p:nvSpPr>
        <p:spPr/>
        <p:txBody>
          <a:bodyPr/>
          <a:lstStyle/>
          <a:p>
            <a:r>
              <a:rPr lang="en-US" dirty="0"/>
              <a:t>Task 1</a:t>
            </a:r>
          </a:p>
          <a:p>
            <a:r>
              <a:rPr lang="en-US" dirty="0"/>
              <a:t>Task 2</a:t>
            </a:r>
          </a:p>
          <a:p>
            <a:r>
              <a:rPr lang="en-US" dirty="0"/>
              <a:t>Task 3</a:t>
            </a:r>
          </a:p>
          <a:p>
            <a:r>
              <a:rPr lang="en-US" dirty="0"/>
              <a:t>Task 4</a:t>
            </a:r>
          </a:p>
          <a:p>
            <a:r>
              <a:rPr lang="en-US" dirty="0" err="1"/>
              <a:t>Etc</a:t>
            </a:r>
            <a:endParaRPr lang="en-US" dirty="0"/>
          </a:p>
        </p:txBody>
      </p:sp>
      <p:sp>
        <p:nvSpPr>
          <p:cNvPr id="5" name="Date Placeholder 4"/>
          <p:cNvSpPr>
            <a:spLocks noGrp="1"/>
          </p:cNvSpPr>
          <p:nvPr>
            <p:ph type="dt" sz="half" idx="10"/>
          </p:nvPr>
        </p:nvSpPr>
        <p:spPr/>
        <p:txBody>
          <a:bodyPr/>
          <a:lstStyle/>
          <a:p>
            <a:r>
              <a:rPr lang="en-US"/>
              <a:t>The Capstone Experience</a:t>
            </a:r>
          </a:p>
        </p:txBody>
      </p:sp>
      <p:sp>
        <p:nvSpPr>
          <p:cNvPr id="6" name="Footer Placeholder 5"/>
          <p:cNvSpPr>
            <a:spLocks noGrp="1"/>
          </p:cNvSpPr>
          <p:nvPr>
            <p:ph type="ftr" sz="quarter" idx="11"/>
          </p:nvPr>
        </p:nvSpPr>
        <p:spPr/>
        <p:txBody>
          <a:bodyPr/>
          <a:lstStyle/>
          <a:p>
            <a:r>
              <a:rPr lang="en-US"/>
              <a:t>Team [Team Name] Alpha Presentation</a:t>
            </a:r>
            <a:endParaRPr lang="en-US" dirty="0"/>
          </a:p>
        </p:txBody>
      </p:sp>
      <p:sp>
        <p:nvSpPr>
          <p:cNvPr id="8" name="TextBox 7"/>
          <p:cNvSpPr txBox="1"/>
          <p:nvPr/>
        </p:nvSpPr>
        <p:spPr>
          <a:xfrm>
            <a:off x="3124200" y="1981200"/>
            <a:ext cx="4495800" cy="4247317"/>
          </a:xfrm>
          <a:prstGeom prst="rect">
            <a:avLst/>
          </a:prstGeom>
          <a:noFill/>
          <a:ln>
            <a:solidFill>
              <a:schemeClr val="tx1"/>
            </a:solidFill>
          </a:ln>
        </p:spPr>
        <p:txBody>
          <a:bodyPr wrap="square" rtlCol="0">
            <a:spAutoFit/>
          </a:bodyPr>
          <a:lstStyle/>
          <a:p>
            <a:r>
              <a:rPr lang="en-US" dirty="0"/>
              <a:t>Don’t panic.</a:t>
            </a:r>
          </a:p>
          <a:p>
            <a:endParaRPr lang="en-US" dirty="0"/>
          </a:p>
          <a:p>
            <a:r>
              <a:rPr lang="en-US" dirty="0"/>
              <a:t>We do not expect that your project is done or even nearly done.</a:t>
            </a:r>
          </a:p>
          <a:p>
            <a:endParaRPr lang="en-US" dirty="0"/>
          </a:p>
          <a:p>
            <a:r>
              <a:rPr lang="en-US" dirty="0"/>
              <a:t>Simply give a list of the major tasks that you need to accomplish to complete your project.</a:t>
            </a:r>
          </a:p>
          <a:p>
            <a:endParaRPr lang="en-US" dirty="0"/>
          </a:p>
          <a:p>
            <a:r>
              <a:rPr lang="en-US" dirty="0"/>
              <a:t>Only include things that are relevant to your software system.</a:t>
            </a:r>
          </a:p>
          <a:p>
            <a:endParaRPr lang="en-US" dirty="0"/>
          </a:p>
          <a:p>
            <a:r>
              <a:rPr lang="en-US" dirty="0"/>
              <a:t>Do NOT include things such as “Update the Project Plan” or “Create Project Video.”</a:t>
            </a:r>
          </a:p>
          <a:p>
            <a:endParaRPr lang="en-US" dirty="0"/>
          </a:p>
          <a:p>
            <a:r>
              <a:rPr lang="en-US" b="1" dirty="0">
                <a:solidFill>
                  <a:srgbClr val="FF0000"/>
                </a:solidFill>
              </a:rPr>
              <a:t>Delete this textbox.</a:t>
            </a:r>
          </a:p>
        </p:txBody>
      </p:sp>
      <p:sp>
        <p:nvSpPr>
          <p:cNvPr id="2" name="Slide Number Placeholder 1">
            <a:extLst>
              <a:ext uri="{FF2B5EF4-FFF2-40B4-BE49-F238E27FC236}">
                <a16:creationId xmlns:a16="http://schemas.microsoft.com/office/drawing/2014/main" id="{4D846520-3FE3-4A60-B55A-E590DD2E8CFC}"/>
              </a:ext>
            </a:extLst>
          </p:cNvPr>
          <p:cNvSpPr>
            <a:spLocks noGrp="1"/>
          </p:cNvSpPr>
          <p:nvPr>
            <p:ph type="sldNum" sz="quarter" idx="12"/>
          </p:nvPr>
        </p:nvSpPr>
        <p:spPr/>
        <p:txBody>
          <a:bodyPr/>
          <a:lstStyle/>
          <a:p>
            <a:fld id="{B6F15528-21DE-4FAA-801E-634DDDAF4B2B}" type="slidenum">
              <a:rPr lang="en-US" smtClean="0"/>
              <a:pPr/>
              <a:t>10</a:t>
            </a:fld>
            <a:endParaRPr lang="en-US"/>
          </a:p>
        </p:txBody>
      </p:sp>
      <p:sp>
        <p:nvSpPr>
          <p:cNvPr id="3" name="TextBox 2">
            <a:extLst>
              <a:ext uri="{FF2B5EF4-FFF2-40B4-BE49-F238E27FC236}">
                <a16:creationId xmlns:a16="http://schemas.microsoft.com/office/drawing/2014/main" id="{14E9C484-4475-0854-37D5-87A5243D3DF7}"/>
              </a:ext>
            </a:extLst>
          </p:cNvPr>
          <p:cNvSpPr txBox="1"/>
          <p:nvPr/>
        </p:nvSpPr>
        <p:spPr>
          <a:xfrm>
            <a:off x="4724400" y="152400"/>
            <a:ext cx="4267200" cy="1077218"/>
          </a:xfrm>
          <a:prstGeom prst="rect">
            <a:avLst/>
          </a:prstGeom>
          <a:noFill/>
        </p:spPr>
        <p:txBody>
          <a:bodyPr wrap="square" rtlCol="0">
            <a:spAutoFit/>
          </a:bodyPr>
          <a:lstStyle/>
          <a:p>
            <a:r>
              <a:rPr lang="en-US" sz="1600" dirty="0"/>
              <a:t>Do NOT modify the title of this slide in any way.</a:t>
            </a:r>
          </a:p>
          <a:p>
            <a:r>
              <a:rPr lang="en-US" sz="1600" dirty="0"/>
              <a:t>List your what’s-left-to-do items on this one slide in bullet points.</a:t>
            </a:r>
          </a:p>
          <a:p>
            <a:r>
              <a:rPr lang="en-US" sz="1600" dirty="0">
                <a:solidFill>
                  <a:srgbClr val="FF0000"/>
                </a:solidFill>
              </a:rPr>
              <a:t>Delete this textbox.</a:t>
            </a:r>
          </a:p>
        </p:txBody>
      </p:sp>
    </p:spTree>
    <p:extLst>
      <p:ext uri="{BB962C8B-B14F-4D97-AF65-F5344CB8AC3E}">
        <p14:creationId xmlns:p14="http://schemas.microsoft.com/office/powerpoint/2010/main" val="37281551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p:txBody>
          <a:bodyPr/>
          <a:lstStyle/>
          <a:p>
            <a:r>
              <a:rPr lang="en-US"/>
              <a:t>Questions?</a:t>
            </a:r>
            <a:endParaRPr lang="en-US" dirty="0"/>
          </a:p>
        </p:txBody>
      </p:sp>
      <p:sp>
        <p:nvSpPr>
          <p:cNvPr id="5" name="Date Placeholder 4"/>
          <p:cNvSpPr>
            <a:spLocks noGrp="1"/>
          </p:cNvSpPr>
          <p:nvPr>
            <p:ph type="dt" sz="half" idx="10"/>
          </p:nvPr>
        </p:nvSpPr>
        <p:spPr/>
        <p:txBody>
          <a:bodyPr/>
          <a:lstStyle/>
          <a:p>
            <a:r>
              <a:rPr lang="en-US"/>
              <a:t>The Capstone Experience</a:t>
            </a:r>
          </a:p>
        </p:txBody>
      </p:sp>
      <p:sp>
        <p:nvSpPr>
          <p:cNvPr id="6" name="Footer Placeholder 5"/>
          <p:cNvSpPr>
            <a:spLocks noGrp="1"/>
          </p:cNvSpPr>
          <p:nvPr>
            <p:ph type="ftr" sz="quarter" idx="11"/>
          </p:nvPr>
        </p:nvSpPr>
        <p:spPr/>
        <p:txBody>
          <a:bodyPr/>
          <a:lstStyle/>
          <a:p>
            <a:r>
              <a:rPr lang="en-US"/>
              <a:t>Team [Team Name] Alpha Presentation</a:t>
            </a:r>
          </a:p>
        </p:txBody>
      </p:sp>
      <p:sp>
        <p:nvSpPr>
          <p:cNvPr id="3" name="TextBox 2"/>
          <p:cNvSpPr txBox="1"/>
          <p:nvPr/>
        </p:nvSpPr>
        <p:spPr>
          <a:xfrm>
            <a:off x="1219200" y="2057400"/>
            <a:ext cx="685800" cy="1569660"/>
          </a:xfrm>
          <a:prstGeom prst="rect">
            <a:avLst/>
          </a:prstGeom>
          <a:noFill/>
        </p:spPr>
        <p:txBody>
          <a:bodyPr wrap="square" rtlCol="0">
            <a:spAutoFit/>
          </a:bodyPr>
          <a:lstStyle/>
          <a:p>
            <a:pPr algn="ctr"/>
            <a:r>
              <a:rPr lang="en-US" sz="9600"/>
              <a:t>?</a:t>
            </a:r>
            <a:endParaRPr lang="en-US" sz="9600" dirty="0"/>
          </a:p>
        </p:txBody>
      </p:sp>
      <p:sp>
        <p:nvSpPr>
          <p:cNvPr id="9" name="TextBox 8"/>
          <p:cNvSpPr txBox="1"/>
          <p:nvPr/>
        </p:nvSpPr>
        <p:spPr>
          <a:xfrm>
            <a:off x="1018563" y="3886200"/>
            <a:ext cx="685800" cy="1569660"/>
          </a:xfrm>
          <a:prstGeom prst="rect">
            <a:avLst/>
          </a:prstGeom>
          <a:noFill/>
        </p:spPr>
        <p:txBody>
          <a:bodyPr wrap="square" rtlCol="0">
            <a:spAutoFit/>
          </a:bodyPr>
          <a:lstStyle/>
          <a:p>
            <a:pPr algn="ctr"/>
            <a:r>
              <a:rPr lang="en-US" sz="9600"/>
              <a:t>?</a:t>
            </a:r>
            <a:endParaRPr lang="en-US" sz="9600" dirty="0"/>
          </a:p>
        </p:txBody>
      </p:sp>
      <p:sp>
        <p:nvSpPr>
          <p:cNvPr id="10" name="TextBox 9"/>
          <p:cNvSpPr txBox="1"/>
          <p:nvPr/>
        </p:nvSpPr>
        <p:spPr>
          <a:xfrm>
            <a:off x="4114800" y="3710970"/>
            <a:ext cx="685800" cy="1569660"/>
          </a:xfrm>
          <a:prstGeom prst="rect">
            <a:avLst/>
          </a:prstGeom>
          <a:noFill/>
        </p:spPr>
        <p:txBody>
          <a:bodyPr wrap="square" rtlCol="0">
            <a:spAutoFit/>
          </a:bodyPr>
          <a:lstStyle/>
          <a:p>
            <a:pPr algn="ctr"/>
            <a:r>
              <a:rPr lang="en-US" sz="9600"/>
              <a:t>?</a:t>
            </a:r>
            <a:endParaRPr lang="en-US" sz="9600" dirty="0"/>
          </a:p>
        </p:txBody>
      </p:sp>
      <p:sp>
        <p:nvSpPr>
          <p:cNvPr id="11" name="TextBox 10"/>
          <p:cNvSpPr txBox="1"/>
          <p:nvPr/>
        </p:nvSpPr>
        <p:spPr>
          <a:xfrm>
            <a:off x="2819400" y="5181600"/>
            <a:ext cx="685800" cy="1569660"/>
          </a:xfrm>
          <a:prstGeom prst="rect">
            <a:avLst/>
          </a:prstGeom>
          <a:noFill/>
        </p:spPr>
        <p:txBody>
          <a:bodyPr wrap="square" rtlCol="0">
            <a:spAutoFit/>
          </a:bodyPr>
          <a:lstStyle/>
          <a:p>
            <a:pPr algn="ctr"/>
            <a:r>
              <a:rPr lang="en-US" sz="9600"/>
              <a:t>?</a:t>
            </a:r>
            <a:endParaRPr lang="en-US" sz="9600" dirty="0"/>
          </a:p>
        </p:txBody>
      </p:sp>
      <p:sp>
        <p:nvSpPr>
          <p:cNvPr id="12" name="TextBox 11"/>
          <p:cNvSpPr txBox="1"/>
          <p:nvPr/>
        </p:nvSpPr>
        <p:spPr>
          <a:xfrm>
            <a:off x="3657600" y="1752600"/>
            <a:ext cx="685800" cy="1569660"/>
          </a:xfrm>
          <a:prstGeom prst="rect">
            <a:avLst/>
          </a:prstGeom>
          <a:noFill/>
        </p:spPr>
        <p:txBody>
          <a:bodyPr wrap="square" rtlCol="0">
            <a:spAutoFit/>
          </a:bodyPr>
          <a:lstStyle/>
          <a:p>
            <a:pPr algn="ctr"/>
            <a:r>
              <a:rPr lang="en-US" sz="9600"/>
              <a:t>?</a:t>
            </a:r>
            <a:endParaRPr lang="en-US" sz="9600" dirty="0"/>
          </a:p>
        </p:txBody>
      </p:sp>
      <p:sp>
        <p:nvSpPr>
          <p:cNvPr id="13" name="TextBox 12"/>
          <p:cNvSpPr txBox="1"/>
          <p:nvPr/>
        </p:nvSpPr>
        <p:spPr>
          <a:xfrm>
            <a:off x="7620000" y="4495800"/>
            <a:ext cx="685800" cy="1569660"/>
          </a:xfrm>
          <a:prstGeom prst="rect">
            <a:avLst/>
          </a:prstGeom>
          <a:noFill/>
        </p:spPr>
        <p:txBody>
          <a:bodyPr wrap="square" rtlCol="0">
            <a:spAutoFit/>
          </a:bodyPr>
          <a:lstStyle/>
          <a:p>
            <a:pPr algn="ctr"/>
            <a:r>
              <a:rPr lang="en-US" sz="9600"/>
              <a:t>?</a:t>
            </a:r>
            <a:endParaRPr lang="en-US" sz="9600" dirty="0"/>
          </a:p>
        </p:txBody>
      </p:sp>
      <p:sp>
        <p:nvSpPr>
          <p:cNvPr id="14" name="TextBox 13"/>
          <p:cNvSpPr txBox="1"/>
          <p:nvPr/>
        </p:nvSpPr>
        <p:spPr>
          <a:xfrm>
            <a:off x="5943600" y="2030835"/>
            <a:ext cx="685800" cy="1569660"/>
          </a:xfrm>
          <a:prstGeom prst="rect">
            <a:avLst/>
          </a:prstGeom>
          <a:noFill/>
        </p:spPr>
        <p:txBody>
          <a:bodyPr wrap="square" rtlCol="0">
            <a:spAutoFit/>
          </a:bodyPr>
          <a:lstStyle/>
          <a:p>
            <a:pPr algn="ctr"/>
            <a:r>
              <a:rPr lang="en-US" sz="9600"/>
              <a:t>?</a:t>
            </a:r>
            <a:endParaRPr lang="en-US" sz="9600" dirty="0"/>
          </a:p>
        </p:txBody>
      </p:sp>
      <p:sp>
        <p:nvSpPr>
          <p:cNvPr id="16" name="TextBox 15"/>
          <p:cNvSpPr txBox="1"/>
          <p:nvPr/>
        </p:nvSpPr>
        <p:spPr>
          <a:xfrm>
            <a:off x="6248400" y="4812740"/>
            <a:ext cx="685800" cy="1569660"/>
          </a:xfrm>
          <a:prstGeom prst="rect">
            <a:avLst/>
          </a:prstGeom>
          <a:noFill/>
        </p:spPr>
        <p:txBody>
          <a:bodyPr wrap="square" rtlCol="0">
            <a:spAutoFit/>
          </a:bodyPr>
          <a:lstStyle/>
          <a:p>
            <a:pPr algn="ctr"/>
            <a:r>
              <a:rPr lang="en-US" sz="9600"/>
              <a:t>?</a:t>
            </a:r>
            <a:endParaRPr lang="en-US" sz="9600" dirty="0"/>
          </a:p>
        </p:txBody>
      </p:sp>
      <p:sp>
        <p:nvSpPr>
          <p:cNvPr id="17" name="TextBox 16"/>
          <p:cNvSpPr txBox="1"/>
          <p:nvPr/>
        </p:nvSpPr>
        <p:spPr>
          <a:xfrm>
            <a:off x="7734300" y="1545529"/>
            <a:ext cx="685800" cy="1569660"/>
          </a:xfrm>
          <a:prstGeom prst="rect">
            <a:avLst/>
          </a:prstGeom>
          <a:noFill/>
        </p:spPr>
        <p:txBody>
          <a:bodyPr wrap="square" rtlCol="0">
            <a:spAutoFit/>
          </a:bodyPr>
          <a:lstStyle/>
          <a:p>
            <a:pPr algn="ctr"/>
            <a:r>
              <a:rPr lang="en-US" sz="9600"/>
              <a:t>?</a:t>
            </a:r>
            <a:endParaRPr lang="en-US" sz="9600" dirty="0"/>
          </a:p>
        </p:txBody>
      </p:sp>
      <p:sp>
        <p:nvSpPr>
          <p:cNvPr id="2" name="Slide Number Placeholder 1">
            <a:extLst>
              <a:ext uri="{FF2B5EF4-FFF2-40B4-BE49-F238E27FC236}">
                <a16:creationId xmlns:a16="http://schemas.microsoft.com/office/drawing/2014/main" id="{3B5D7A7C-854A-4A72-AAE9-AEB75CD113EC}"/>
              </a:ext>
            </a:extLst>
          </p:cNvPr>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727223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0DF3C-5B2A-4187-BCD1-E0A0A4ED35C0}"/>
              </a:ext>
            </a:extLst>
          </p:cNvPr>
          <p:cNvSpPr>
            <a:spLocks noGrp="1"/>
          </p:cNvSpPr>
          <p:nvPr>
            <p:ph type="title"/>
          </p:nvPr>
        </p:nvSpPr>
        <p:spPr/>
        <p:txBody>
          <a:bodyPr/>
          <a:lstStyle/>
          <a:p>
            <a:r>
              <a:rPr lang="en-US" dirty="0"/>
              <a:t>READ ME	</a:t>
            </a:r>
            <a:r>
              <a:rPr lang="en-US" sz="2000" dirty="0"/>
              <a:t>[2 of 2]</a:t>
            </a:r>
          </a:p>
        </p:txBody>
      </p:sp>
      <p:sp>
        <p:nvSpPr>
          <p:cNvPr id="3" name="Text Placeholder 2">
            <a:extLst>
              <a:ext uri="{FF2B5EF4-FFF2-40B4-BE49-F238E27FC236}">
                <a16:creationId xmlns:a16="http://schemas.microsoft.com/office/drawing/2014/main" id="{8112199E-D4EE-4872-9308-535DBCD44686}"/>
              </a:ext>
            </a:extLst>
          </p:cNvPr>
          <p:cNvSpPr>
            <a:spLocks noGrp="1"/>
          </p:cNvSpPr>
          <p:nvPr>
            <p:ph type="body" idx="1"/>
          </p:nvPr>
        </p:nvSpPr>
        <p:spPr>
          <a:xfrm>
            <a:off x="457200" y="1600200"/>
            <a:ext cx="8686800" cy="4878589"/>
          </a:xfrm>
        </p:spPr>
        <p:txBody>
          <a:bodyPr/>
          <a:lstStyle/>
          <a:p>
            <a:r>
              <a:rPr lang="en-US" dirty="0"/>
              <a:t>Creating and Editing</a:t>
            </a:r>
          </a:p>
          <a:p>
            <a:pPr lvl="1"/>
            <a:r>
              <a:rPr lang="en-US" dirty="0"/>
              <a:t>Read and follow the instructions </a:t>
            </a:r>
            <a:r>
              <a:rPr lang="en-US"/>
              <a:t>in “Editing Documents and Presentations Using Office 365” </a:t>
            </a:r>
            <a:r>
              <a:rPr lang="en-US" dirty="0"/>
              <a:t>of our </a:t>
            </a:r>
            <a:r>
              <a:rPr lang="en-US" dirty="0">
                <a:hlinkClick r:id="rId3"/>
              </a:rPr>
              <a:t>course syllabus</a:t>
            </a:r>
            <a:r>
              <a:rPr lang="en-US" dirty="0"/>
              <a:t>.</a:t>
            </a:r>
          </a:p>
          <a:p>
            <a:pPr lvl="1"/>
            <a:r>
              <a:rPr lang="en-US" dirty="0"/>
              <a:t>You must use this PowerPoint slide deck template as is. Do not change the number of slides unless the instructions explicitly allow you to duplicate slides. Do not change the order of the slides. Do not change the styles. Do not edit the master slides. </a:t>
            </a:r>
          </a:p>
          <a:p>
            <a:pPr lvl="1"/>
            <a:r>
              <a:rPr lang="en-US" dirty="0"/>
              <a:t>Throughout the template, replace placeholders […] with the appropriate information.</a:t>
            </a:r>
          </a:p>
          <a:p>
            <a:pPr lvl="1"/>
            <a:r>
              <a:rPr lang="en-US" dirty="0"/>
              <a:t>Edit the center footer by clicking the Header &amp; Footer button on the Insert ribbon. Change [Team Name] in the footer to your company name as in “Team </a:t>
            </a:r>
            <a:r>
              <a:rPr lang="en-US"/>
              <a:t>TechSmith Alpha </a:t>
            </a:r>
            <a:r>
              <a:rPr lang="en-US" dirty="0"/>
              <a:t>Presentation”. If necessary, extend the width of the center footer textbox on the master slide, making sure that you re-center the enlarged textbox.</a:t>
            </a:r>
          </a:p>
          <a:p>
            <a:pPr lvl="1"/>
            <a:r>
              <a:rPr lang="en-US" dirty="0"/>
              <a:t>Do not include any company confidential information in your presentation.</a:t>
            </a:r>
          </a:p>
          <a:p>
            <a:pPr lvl="1"/>
            <a:r>
              <a:rPr lang="en-US" dirty="0"/>
              <a:t>Delete every textbox that includes “Delete this textbox” and every slide that includes “Delete this slide.”</a:t>
            </a:r>
          </a:p>
          <a:p>
            <a:r>
              <a:rPr lang="en-US" dirty="0"/>
              <a:t>Submitting</a:t>
            </a:r>
          </a:p>
          <a:p>
            <a:pPr lvl="1"/>
            <a:r>
              <a:rPr lang="en-US" dirty="0"/>
              <a:t>All presentations are due to us and to your client by 11:59 p.m</a:t>
            </a:r>
            <a:r>
              <a:rPr lang="en-US"/>
              <a:t>., Monday, October 7.</a:t>
            </a:r>
            <a:endParaRPr lang="en-US" dirty="0"/>
          </a:p>
          <a:p>
            <a:pPr lvl="1"/>
            <a:r>
              <a:rPr lang="en-US" dirty="0"/>
              <a:t>Name your PowerPoint slide deck file as “team-[</a:t>
            </a:r>
            <a:r>
              <a:rPr lang="en-US"/>
              <a:t>team-name]-alpha-presentation</a:t>
            </a:r>
            <a:r>
              <a:rPr lang="en-US" dirty="0"/>
              <a:t>.pptx” replacing “[team-name]” with your team’s name normalized by using all lower case, deleting non-numeric and non-alphabetic characters, and replacing blanks by dashes. Examples include </a:t>
            </a:r>
            <a:r>
              <a:rPr lang="en-US"/>
              <a:t>“team-kohls-alpha-presentation</a:t>
            </a:r>
            <a:r>
              <a:rPr lang="en-US" dirty="0"/>
              <a:t>.pptx” and </a:t>
            </a:r>
            <a:r>
              <a:rPr lang="en-US"/>
              <a:t>“team-wk-kellogg-co-alpha-presentation</a:t>
            </a:r>
            <a:r>
              <a:rPr lang="en-US" dirty="0"/>
              <a:t>.pptx”. </a:t>
            </a:r>
            <a:r>
              <a:rPr lang="en-US"/>
              <a:t>Set File Explorer or Finder to show all file extensions to ensure that there are no blanks before the “.pptx” extension as in “team-amazon .pptx”.</a:t>
            </a:r>
          </a:p>
          <a:p>
            <a:pPr lvl="1"/>
            <a:r>
              <a:rPr lang="en-US"/>
              <a:t>Upload </a:t>
            </a:r>
            <a:r>
              <a:rPr lang="en-US" dirty="0"/>
              <a:t>your PowerPoint slide deck to the </a:t>
            </a:r>
            <a:r>
              <a:rPr lang="en-US"/>
              <a:t>folder “Alpha </a:t>
            </a:r>
            <a:r>
              <a:rPr lang="en-US" dirty="0"/>
              <a:t>Presentation Slide Decks” in our Microsoft Teams General Channel file space by 11:59 p.m</a:t>
            </a:r>
            <a:r>
              <a:rPr lang="en-US"/>
              <a:t>., Monday, October 7. </a:t>
            </a:r>
            <a:r>
              <a:rPr lang="en-US" dirty="0"/>
              <a:t>In addition, upload your slide deck to your team’s private channel file space in case your slide deck is deleted by accident from the General Channel file space, and you need to prove that you did indeed upload your slide deck by the due date and time.</a:t>
            </a:r>
          </a:p>
          <a:p>
            <a:pPr lvl="1"/>
            <a:r>
              <a:rPr lang="en-US" dirty="0"/>
              <a:t>Email a copy of your slide deck to your client as well by 11:59 p.m</a:t>
            </a:r>
            <a:r>
              <a:rPr lang="en-US"/>
              <a:t>., Monday, October 7. </a:t>
            </a:r>
            <a:r>
              <a:rPr lang="en-US" dirty="0"/>
              <a:t>Do not cc us on that email. Include some professional text in the body of your email to practice being a professional and to avoid having your email sent to your project sponsor’s junk folder.</a:t>
            </a:r>
          </a:p>
        </p:txBody>
      </p:sp>
      <p:sp>
        <p:nvSpPr>
          <p:cNvPr id="4" name="Date Placeholder 3">
            <a:extLst>
              <a:ext uri="{FF2B5EF4-FFF2-40B4-BE49-F238E27FC236}">
                <a16:creationId xmlns:a16="http://schemas.microsoft.com/office/drawing/2014/main" id="{20B62F5D-46FA-4F0F-BCC1-C119C7831E72}"/>
              </a:ext>
            </a:extLst>
          </p:cNvPr>
          <p:cNvSpPr>
            <a:spLocks noGrp="1"/>
          </p:cNvSpPr>
          <p:nvPr>
            <p:ph type="dt" sz="half" idx="10"/>
          </p:nvPr>
        </p:nvSpPr>
        <p:spPr/>
        <p:txBody>
          <a:bodyPr/>
          <a:lstStyle/>
          <a:p>
            <a:r>
              <a:rPr lang="en-US"/>
              <a:t>The Capstone Experience</a:t>
            </a:r>
          </a:p>
        </p:txBody>
      </p:sp>
      <p:sp>
        <p:nvSpPr>
          <p:cNvPr id="5" name="Footer Placeholder 4">
            <a:extLst>
              <a:ext uri="{FF2B5EF4-FFF2-40B4-BE49-F238E27FC236}">
                <a16:creationId xmlns:a16="http://schemas.microsoft.com/office/drawing/2014/main" id="{D28B374A-B281-4843-9AC3-A3A107972B7A}"/>
              </a:ext>
            </a:extLst>
          </p:cNvPr>
          <p:cNvSpPr>
            <a:spLocks noGrp="1"/>
          </p:cNvSpPr>
          <p:nvPr>
            <p:ph type="ftr" sz="quarter" idx="11"/>
          </p:nvPr>
        </p:nvSpPr>
        <p:spPr/>
        <p:txBody>
          <a:bodyPr/>
          <a:lstStyle/>
          <a:p>
            <a:r>
              <a:rPr lang="en-US"/>
              <a:t>Team [Team Name] Alpha Presentation</a:t>
            </a:r>
            <a:endParaRPr lang="en-US" dirty="0"/>
          </a:p>
        </p:txBody>
      </p:sp>
      <p:sp>
        <p:nvSpPr>
          <p:cNvPr id="7" name="Slide Number Placeholder 6">
            <a:extLst>
              <a:ext uri="{FF2B5EF4-FFF2-40B4-BE49-F238E27FC236}">
                <a16:creationId xmlns:a16="http://schemas.microsoft.com/office/drawing/2014/main" id="{79F5DF15-9693-4FFE-8E67-CF122CA1B2EC}"/>
              </a:ext>
            </a:extLst>
          </p:cNvPr>
          <p:cNvSpPr>
            <a:spLocks noGrp="1"/>
          </p:cNvSpPr>
          <p:nvPr>
            <p:ph type="sldNum" sz="quarter" idx="12"/>
          </p:nvPr>
        </p:nvSpPr>
        <p:spPr/>
        <p:txBody>
          <a:bodyPr/>
          <a:lstStyle/>
          <a:p>
            <a:fld id="{B6F15528-21DE-4FAA-801E-634DDDAF4B2B}" type="slidenum">
              <a:rPr lang="en-US" smtClean="0"/>
              <a:pPr/>
              <a:t>2</a:t>
            </a:fld>
            <a:endParaRPr lang="en-US" dirty="0"/>
          </a:p>
        </p:txBody>
      </p:sp>
      <p:sp>
        <p:nvSpPr>
          <p:cNvPr id="6" name="TextBox 5">
            <a:extLst>
              <a:ext uri="{FF2B5EF4-FFF2-40B4-BE49-F238E27FC236}">
                <a16:creationId xmlns:a16="http://schemas.microsoft.com/office/drawing/2014/main" id="{EA5C6C41-1B1B-CA22-CA88-DB6EB2B09533}"/>
              </a:ext>
            </a:extLst>
          </p:cNvPr>
          <p:cNvSpPr txBox="1"/>
          <p:nvPr/>
        </p:nvSpPr>
        <p:spPr>
          <a:xfrm>
            <a:off x="6934200" y="0"/>
            <a:ext cx="2209800" cy="369332"/>
          </a:xfrm>
          <a:prstGeom prst="rect">
            <a:avLst/>
          </a:prstGeom>
          <a:noFill/>
        </p:spPr>
        <p:txBody>
          <a:bodyPr wrap="square" rtlCol="0">
            <a:spAutoFit/>
          </a:bodyPr>
          <a:lstStyle/>
          <a:p>
            <a:pPr algn="r"/>
            <a:r>
              <a:rPr lang="en-US" b="1" dirty="0">
                <a:solidFill>
                  <a:srgbClr val="FF0000"/>
                </a:solidFill>
              </a:rPr>
              <a:t>Delete this slide.</a:t>
            </a:r>
          </a:p>
        </p:txBody>
      </p:sp>
    </p:spTree>
    <p:extLst>
      <p:ext uri="{BB962C8B-B14F-4D97-AF65-F5344CB8AC3E}">
        <p14:creationId xmlns:p14="http://schemas.microsoft.com/office/powerpoint/2010/main" val="1648854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normAutofit/>
          </a:bodyPr>
          <a:lstStyle/>
          <a:p>
            <a:r>
              <a:rPr lang="en-US"/>
              <a:t>Alpha Presentation</a:t>
            </a:r>
            <a:br>
              <a:rPr lang="en-US" dirty="0"/>
            </a:br>
            <a:r>
              <a:rPr lang="en-US" sz="3600" dirty="0"/>
              <a:t>[Project Title 36pt]</a:t>
            </a:r>
          </a:p>
        </p:txBody>
      </p:sp>
      <p:sp>
        <p:nvSpPr>
          <p:cNvPr id="3" name="Subtitle 2"/>
          <p:cNvSpPr>
            <a:spLocks noGrp="1"/>
          </p:cNvSpPr>
          <p:nvPr>
            <p:ph type="subTitle" idx="1"/>
          </p:nvPr>
        </p:nvSpPr>
        <p:spPr>
          <a:xfrm>
            <a:off x="2072268" y="3810000"/>
            <a:ext cx="6400800" cy="2362200"/>
          </a:xfrm>
        </p:spPr>
        <p:txBody>
          <a:bodyPr/>
          <a:lstStyle/>
          <a:p>
            <a:r>
              <a:rPr lang="en-US" sz="2400" dirty="0">
                <a:solidFill>
                  <a:srgbClr val="18453B"/>
                </a:solidFill>
              </a:rPr>
              <a:t>Team [Team Name 24pt]</a:t>
            </a:r>
          </a:p>
          <a:p>
            <a:pPr>
              <a:spcBef>
                <a:spcPts val="600"/>
              </a:spcBef>
            </a:pPr>
            <a:r>
              <a:rPr lang="en-US" dirty="0">
                <a:solidFill>
                  <a:srgbClr val="18453B"/>
                </a:solidFill>
              </a:rPr>
              <a:t>[Team Member 1 16pt]</a:t>
            </a:r>
          </a:p>
          <a:p>
            <a:r>
              <a:rPr lang="en-US" dirty="0">
                <a:solidFill>
                  <a:srgbClr val="18453B"/>
                </a:solidFill>
              </a:rPr>
              <a:t>[Team Member 2 16pt]</a:t>
            </a:r>
          </a:p>
          <a:p>
            <a:r>
              <a:rPr lang="en-US" dirty="0">
                <a:solidFill>
                  <a:srgbClr val="18453B"/>
                </a:solidFill>
              </a:rPr>
              <a:t>[Team Member 3 16pt]</a:t>
            </a:r>
          </a:p>
          <a:p>
            <a:r>
              <a:rPr lang="en-US" dirty="0">
                <a:solidFill>
                  <a:srgbClr val="18453B"/>
                </a:solidFill>
              </a:rPr>
              <a:t>[Team Member 4 16pt]</a:t>
            </a:r>
          </a:p>
          <a:p>
            <a:r>
              <a:rPr lang="en-US" dirty="0">
                <a:solidFill>
                  <a:srgbClr val="18453B"/>
                </a:solidFill>
              </a:rPr>
              <a:t>[Team Member 5 16pt]</a:t>
            </a:r>
          </a:p>
          <a:p>
            <a:r>
              <a:rPr lang="en-US" dirty="0">
                <a:solidFill>
                  <a:srgbClr val="18453B"/>
                </a:solidFill>
              </a:rPr>
              <a:t>[Team Member 6 16pt]</a:t>
            </a:r>
          </a:p>
          <a:p>
            <a:pPr>
              <a:spcBef>
                <a:spcPts val="600"/>
              </a:spcBef>
            </a:pPr>
            <a:r>
              <a:rPr lang="en-US" dirty="0"/>
              <a:t>Department of Computer Science and Engineering</a:t>
            </a:r>
          </a:p>
          <a:p>
            <a:r>
              <a:rPr lang="en-US" dirty="0"/>
              <a:t>Michigan State University</a:t>
            </a:r>
          </a:p>
          <a:p>
            <a:pPr>
              <a:spcBef>
                <a:spcPts val="600"/>
              </a:spcBef>
            </a:pPr>
            <a:r>
              <a:rPr lang="en-US"/>
              <a:t>Fall 2024</a:t>
            </a:r>
            <a:endParaRPr lang="en-US" dirty="0"/>
          </a:p>
        </p:txBody>
      </p:sp>
    </p:spTree>
    <p:extLst>
      <p:ext uri="{BB962C8B-B14F-4D97-AF65-F5344CB8AC3E}">
        <p14:creationId xmlns:p14="http://schemas.microsoft.com/office/powerpoint/2010/main" val="136603766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a:t>Project Overview</a:t>
            </a:r>
          </a:p>
        </p:txBody>
      </p:sp>
      <p:sp>
        <p:nvSpPr>
          <p:cNvPr id="6147" name="Content Placeholder 2"/>
          <p:cNvSpPr>
            <a:spLocks noGrp="1"/>
          </p:cNvSpPr>
          <p:nvPr>
            <p:ph idx="1"/>
          </p:nvPr>
        </p:nvSpPr>
        <p:spPr/>
        <p:txBody>
          <a:bodyPr/>
          <a:lstStyle/>
          <a:p>
            <a:r>
              <a:rPr lang="fr-FR"/>
              <a:t>Point 1</a:t>
            </a:r>
          </a:p>
          <a:p>
            <a:r>
              <a:rPr lang="fr-FR"/>
              <a:t>Point 2</a:t>
            </a:r>
          </a:p>
          <a:p>
            <a:r>
              <a:rPr lang="fr-FR"/>
              <a:t>Point 3</a:t>
            </a:r>
          </a:p>
          <a:p>
            <a:r>
              <a:rPr lang="fr-FR"/>
              <a:t>Etc…</a:t>
            </a:r>
          </a:p>
          <a:p>
            <a:endParaRPr lang="en-US" dirty="0"/>
          </a:p>
        </p:txBody>
      </p:sp>
      <p:sp>
        <p:nvSpPr>
          <p:cNvPr id="5" name="Date Placeholder 4"/>
          <p:cNvSpPr>
            <a:spLocks noGrp="1"/>
          </p:cNvSpPr>
          <p:nvPr>
            <p:ph type="dt" sz="half" idx="10"/>
          </p:nvPr>
        </p:nvSpPr>
        <p:spPr/>
        <p:txBody>
          <a:bodyPr/>
          <a:lstStyle/>
          <a:p>
            <a:r>
              <a:rPr lang="en-US"/>
              <a:t>The Capstone Experience</a:t>
            </a:r>
          </a:p>
        </p:txBody>
      </p:sp>
      <p:sp>
        <p:nvSpPr>
          <p:cNvPr id="6" name="Footer Placeholder 5"/>
          <p:cNvSpPr>
            <a:spLocks noGrp="1"/>
          </p:cNvSpPr>
          <p:nvPr>
            <p:ph type="ftr" sz="quarter" idx="11"/>
          </p:nvPr>
        </p:nvSpPr>
        <p:spPr/>
        <p:txBody>
          <a:bodyPr/>
          <a:lstStyle/>
          <a:p>
            <a:r>
              <a:rPr lang="en-US" dirty="0"/>
              <a:t>Team [Team Name</a:t>
            </a:r>
            <a:r>
              <a:rPr lang="en-US"/>
              <a:t>] Alpha </a:t>
            </a:r>
            <a:r>
              <a:rPr lang="en-US" dirty="0"/>
              <a:t>Presentation</a:t>
            </a:r>
          </a:p>
        </p:txBody>
      </p:sp>
      <p:sp>
        <p:nvSpPr>
          <p:cNvPr id="2" name="Slide Number Placeholder 1">
            <a:extLst>
              <a:ext uri="{FF2B5EF4-FFF2-40B4-BE49-F238E27FC236}">
                <a16:creationId xmlns:a16="http://schemas.microsoft.com/office/drawing/2014/main" id="{C0578007-7646-426E-B348-D7A9671E2F3F}"/>
              </a:ext>
            </a:extLst>
          </p:cNvPr>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19869123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p:txBody>
          <a:bodyPr/>
          <a:lstStyle/>
          <a:p>
            <a:r>
              <a:rPr lang="en-US"/>
              <a:t>System Architecture</a:t>
            </a:r>
            <a:endParaRPr lang="en-US" dirty="0"/>
          </a:p>
        </p:txBody>
      </p:sp>
      <p:sp>
        <p:nvSpPr>
          <p:cNvPr id="5" name="Date Placeholder 4"/>
          <p:cNvSpPr>
            <a:spLocks noGrp="1"/>
          </p:cNvSpPr>
          <p:nvPr>
            <p:ph type="dt" sz="half" idx="10"/>
          </p:nvPr>
        </p:nvSpPr>
        <p:spPr/>
        <p:txBody>
          <a:bodyPr/>
          <a:lstStyle/>
          <a:p>
            <a:r>
              <a:rPr lang="en-US"/>
              <a:t>The Capstone Experience</a:t>
            </a:r>
            <a:endParaRPr lang="en-US" dirty="0"/>
          </a:p>
        </p:txBody>
      </p:sp>
      <p:sp>
        <p:nvSpPr>
          <p:cNvPr id="6" name="Footer Placeholder 5"/>
          <p:cNvSpPr>
            <a:spLocks noGrp="1"/>
          </p:cNvSpPr>
          <p:nvPr>
            <p:ph type="ftr" sz="quarter" idx="11"/>
          </p:nvPr>
        </p:nvSpPr>
        <p:spPr/>
        <p:txBody>
          <a:bodyPr/>
          <a:lstStyle/>
          <a:p>
            <a:r>
              <a:rPr lang="en-US" dirty="0"/>
              <a:t>Team [Team Name</a:t>
            </a:r>
            <a:r>
              <a:rPr lang="en-US"/>
              <a:t>] Alpha </a:t>
            </a:r>
            <a:r>
              <a:rPr lang="en-US" dirty="0"/>
              <a:t>Presentation</a:t>
            </a:r>
          </a:p>
        </p:txBody>
      </p:sp>
      <p:sp>
        <p:nvSpPr>
          <p:cNvPr id="2" name="TextBox 1"/>
          <p:cNvSpPr txBox="1"/>
          <p:nvPr/>
        </p:nvSpPr>
        <p:spPr>
          <a:xfrm>
            <a:off x="2133600" y="2895600"/>
            <a:ext cx="4495800" cy="2308324"/>
          </a:xfrm>
          <a:prstGeom prst="rect">
            <a:avLst/>
          </a:prstGeom>
          <a:noFill/>
          <a:ln>
            <a:solidFill>
              <a:schemeClr val="tx1"/>
            </a:solidFill>
          </a:ln>
        </p:spPr>
        <p:txBody>
          <a:bodyPr wrap="square" rtlCol="0">
            <a:spAutoFit/>
          </a:bodyPr>
          <a:lstStyle/>
          <a:p>
            <a:r>
              <a:rPr lang="en-US" dirty="0"/>
              <a:t>Include your system architecture diagram from your Project Plan presentation.</a:t>
            </a:r>
          </a:p>
          <a:p>
            <a:endParaRPr lang="en-US" dirty="0"/>
          </a:p>
          <a:p>
            <a:r>
              <a:rPr lang="en-US" dirty="0"/>
              <a:t>Update or redo your system architecture diagram if you were asked you to do so in your Project Plan presentation feedback.</a:t>
            </a:r>
          </a:p>
          <a:p>
            <a:endParaRPr lang="en-US" dirty="0"/>
          </a:p>
          <a:p>
            <a:r>
              <a:rPr lang="en-US" b="1" dirty="0">
                <a:solidFill>
                  <a:srgbClr val="FF0000"/>
                </a:solidFill>
              </a:rPr>
              <a:t>Delete this textbox.</a:t>
            </a:r>
          </a:p>
        </p:txBody>
      </p:sp>
      <p:sp>
        <p:nvSpPr>
          <p:cNvPr id="3" name="Slide Number Placeholder 2">
            <a:extLst>
              <a:ext uri="{FF2B5EF4-FFF2-40B4-BE49-F238E27FC236}">
                <a16:creationId xmlns:a16="http://schemas.microsoft.com/office/drawing/2014/main" id="{0A8C43C0-C091-42AA-80F9-A2DD7B9D4A0C}"/>
              </a:ext>
            </a:extLst>
          </p:cNvPr>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473144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[Title of Screen Shot 1]</a:t>
            </a:r>
            <a:endParaRPr lang="en-US" sz="1800" dirty="0"/>
          </a:p>
        </p:txBody>
      </p:sp>
      <p:sp>
        <p:nvSpPr>
          <p:cNvPr id="2" name="Date Placeholder 1"/>
          <p:cNvSpPr>
            <a:spLocks noGrp="1"/>
          </p:cNvSpPr>
          <p:nvPr>
            <p:ph type="dt" sz="half" idx="10"/>
          </p:nvPr>
        </p:nvSpPr>
        <p:spPr/>
        <p:txBody>
          <a:bodyPr/>
          <a:lstStyle/>
          <a:p>
            <a:r>
              <a:rPr lang="en-US"/>
              <a:t>The Capstone Experience</a:t>
            </a:r>
          </a:p>
        </p:txBody>
      </p:sp>
      <p:sp>
        <p:nvSpPr>
          <p:cNvPr id="3" name="Footer Placeholder 2"/>
          <p:cNvSpPr>
            <a:spLocks noGrp="1"/>
          </p:cNvSpPr>
          <p:nvPr>
            <p:ph type="ftr" sz="quarter" idx="11"/>
          </p:nvPr>
        </p:nvSpPr>
        <p:spPr/>
        <p:txBody>
          <a:bodyPr/>
          <a:lstStyle/>
          <a:p>
            <a:r>
              <a:rPr lang="en-US"/>
              <a:t>Team [Team Name] Alpha Presentation</a:t>
            </a:r>
            <a:endParaRPr lang="en-US" dirty="0"/>
          </a:p>
        </p:txBody>
      </p:sp>
      <p:sp>
        <p:nvSpPr>
          <p:cNvPr id="6" name="TextBox 5"/>
          <p:cNvSpPr txBox="1"/>
          <p:nvPr/>
        </p:nvSpPr>
        <p:spPr>
          <a:xfrm>
            <a:off x="762000" y="1981200"/>
            <a:ext cx="7620000" cy="4247317"/>
          </a:xfrm>
          <a:prstGeom prst="rect">
            <a:avLst/>
          </a:prstGeom>
          <a:noFill/>
          <a:ln>
            <a:solidFill>
              <a:schemeClr val="tx1"/>
            </a:solidFill>
          </a:ln>
        </p:spPr>
        <p:txBody>
          <a:bodyPr wrap="square" rtlCol="0">
            <a:spAutoFit/>
          </a:bodyPr>
          <a:lstStyle/>
          <a:p>
            <a:r>
              <a:rPr lang="en-US" dirty="0"/>
              <a:t>You must include at least four screenshots.</a:t>
            </a:r>
          </a:p>
          <a:p>
            <a:endParaRPr lang="en-US" dirty="0"/>
          </a:p>
          <a:p>
            <a:pPr marL="0" lvl="2"/>
            <a:r>
              <a:rPr lang="en-US" dirty="0"/>
              <a:t>Include actual screen shots (i.e., not mockups), replacing [Title of Screen Shot]  with an appropriate title. </a:t>
            </a:r>
          </a:p>
          <a:p>
            <a:pPr marL="0" lvl="2"/>
            <a:endParaRPr lang="en-US" dirty="0"/>
          </a:p>
          <a:p>
            <a:pPr marL="0" lvl="2"/>
            <a:r>
              <a:rPr lang="en-US" dirty="0"/>
              <a:t>You may duplicate the Screen Shot template slide as needed.</a:t>
            </a:r>
          </a:p>
          <a:p>
            <a:endParaRPr lang="en-US" dirty="0"/>
          </a:p>
          <a:p>
            <a:pPr marL="0" lvl="2"/>
            <a:r>
              <a:rPr lang="en-US" dirty="0"/>
              <a:t>The screen shots should </a:t>
            </a:r>
            <a:r>
              <a:rPr lang="en-US" u="sng" dirty="0"/>
              <a:t>not</a:t>
            </a:r>
            <a:r>
              <a:rPr lang="en-US" dirty="0"/>
              <a:t> contain any bordering transparent or whitespace. Use paint.net to </a:t>
            </a:r>
            <a:r>
              <a:rPr lang="en-US" u="sng" dirty="0"/>
              <a:t>crop</a:t>
            </a:r>
            <a:r>
              <a:rPr lang="en-US" dirty="0"/>
              <a:t> them appropriately. </a:t>
            </a:r>
            <a:r>
              <a:rPr lang="en-US" b="1" dirty="0">
                <a:solidFill>
                  <a:srgbClr val="FF0000"/>
                </a:solidFill>
                <a:latin typeface="Calibri" panose="020F0502020204030204" pitchFamily="34" charset="0"/>
                <a:cs typeface="Calibri" panose="020F0502020204030204" pitchFamily="34" charset="0"/>
              </a:rPr>
              <a:t>← Read this carefully.</a:t>
            </a:r>
          </a:p>
          <a:p>
            <a:pPr marL="0" lvl="2"/>
            <a:endParaRPr lang="en-US" b="1" i="1" dirty="0">
              <a:solidFill>
                <a:srgbClr val="FF0000"/>
              </a:solidFill>
            </a:endParaRPr>
          </a:p>
          <a:p>
            <a:pPr marL="0" lvl="2"/>
            <a:r>
              <a:rPr lang="en-US" dirty="0"/>
              <a:t>If a slide contains more than one screen shot or additional artwork (like arrows), group all of the items into a single grouping so that it can be copied-and-pasted and resized as a single unit. </a:t>
            </a:r>
            <a:r>
              <a:rPr lang="en-US" b="1" dirty="0">
                <a:solidFill>
                  <a:srgbClr val="FF0000"/>
                </a:solidFill>
                <a:latin typeface="Calibri" panose="020F0502020204030204" pitchFamily="34" charset="0"/>
                <a:cs typeface="Calibri" panose="020F0502020204030204" pitchFamily="34" charset="0"/>
              </a:rPr>
              <a:t>← Read this carefully.</a:t>
            </a:r>
            <a:endParaRPr lang="en-US" dirty="0"/>
          </a:p>
          <a:p>
            <a:endParaRPr lang="en-US" dirty="0"/>
          </a:p>
          <a:p>
            <a:r>
              <a:rPr lang="en-US" b="1" dirty="0">
                <a:solidFill>
                  <a:srgbClr val="FF0000"/>
                </a:solidFill>
              </a:rPr>
              <a:t>Delete this textbox.</a:t>
            </a:r>
          </a:p>
        </p:txBody>
      </p:sp>
      <p:sp>
        <p:nvSpPr>
          <p:cNvPr id="7" name="Slide Number Placeholder 6">
            <a:extLst>
              <a:ext uri="{FF2B5EF4-FFF2-40B4-BE49-F238E27FC236}">
                <a16:creationId xmlns:a16="http://schemas.microsoft.com/office/drawing/2014/main" id="{4BCA11C7-9416-4FFA-A2A6-D0A730ED5232}"/>
              </a:ext>
            </a:extLst>
          </p:cNvPr>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925924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[Title of Screen Shot 2]</a:t>
            </a:r>
            <a:endParaRPr lang="en-US" sz="1800" dirty="0"/>
          </a:p>
        </p:txBody>
      </p:sp>
      <p:sp>
        <p:nvSpPr>
          <p:cNvPr id="2" name="Date Placeholder 1"/>
          <p:cNvSpPr>
            <a:spLocks noGrp="1"/>
          </p:cNvSpPr>
          <p:nvPr>
            <p:ph type="dt" sz="half" idx="10"/>
          </p:nvPr>
        </p:nvSpPr>
        <p:spPr/>
        <p:txBody>
          <a:bodyPr/>
          <a:lstStyle/>
          <a:p>
            <a:r>
              <a:rPr lang="en-US"/>
              <a:t>The Capstone Experience</a:t>
            </a:r>
          </a:p>
        </p:txBody>
      </p:sp>
      <p:sp>
        <p:nvSpPr>
          <p:cNvPr id="3" name="Footer Placeholder 2"/>
          <p:cNvSpPr>
            <a:spLocks noGrp="1"/>
          </p:cNvSpPr>
          <p:nvPr>
            <p:ph type="ftr" sz="quarter" idx="11"/>
          </p:nvPr>
        </p:nvSpPr>
        <p:spPr/>
        <p:txBody>
          <a:bodyPr/>
          <a:lstStyle/>
          <a:p>
            <a:r>
              <a:rPr lang="en-US"/>
              <a:t>Team [Team Name] Alpha Presentation</a:t>
            </a:r>
            <a:endParaRPr lang="en-US" dirty="0"/>
          </a:p>
        </p:txBody>
      </p:sp>
      <p:sp>
        <p:nvSpPr>
          <p:cNvPr id="7" name="TextBox 6"/>
          <p:cNvSpPr txBox="1"/>
          <p:nvPr/>
        </p:nvSpPr>
        <p:spPr>
          <a:xfrm>
            <a:off x="762000" y="1981200"/>
            <a:ext cx="7620000" cy="4247317"/>
          </a:xfrm>
          <a:prstGeom prst="rect">
            <a:avLst/>
          </a:prstGeom>
          <a:noFill/>
          <a:ln>
            <a:solidFill>
              <a:schemeClr val="tx1"/>
            </a:solidFill>
          </a:ln>
        </p:spPr>
        <p:txBody>
          <a:bodyPr wrap="square" rtlCol="0">
            <a:spAutoFit/>
          </a:bodyPr>
          <a:lstStyle/>
          <a:p>
            <a:r>
              <a:rPr lang="en-US" dirty="0"/>
              <a:t>You must include at least four screenshots.</a:t>
            </a:r>
          </a:p>
          <a:p>
            <a:endParaRPr lang="en-US" dirty="0"/>
          </a:p>
          <a:p>
            <a:pPr marL="0" lvl="2"/>
            <a:r>
              <a:rPr lang="en-US" dirty="0"/>
              <a:t>Include actual screen shots (i.e., not mockups), replacing [Title of Screen Shot]  with an appropriate title. </a:t>
            </a:r>
          </a:p>
          <a:p>
            <a:pPr marL="0" lvl="2"/>
            <a:endParaRPr lang="en-US" dirty="0"/>
          </a:p>
          <a:p>
            <a:pPr marL="0" lvl="2"/>
            <a:r>
              <a:rPr lang="en-US" dirty="0"/>
              <a:t>You may duplicate the Screen Shot template slide as needed.</a:t>
            </a:r>
          </a:p>
          <a:p>
            <a:endParaRPr lang="en-US" dirty="0"/>
          </a:p>
          <a:p>
            <a:pPr marL="0" lvl="2"/>
            <a:r>
              <a:rPr lang="en-US" dirty="0"/>
              <a:t>The screen shots should </a:t>
            </a:r>
            <a:r>
              <a:rPr lang="en-US" u="sng" dirty="0"/>
              <a:t>not</a:t>
            </a:r>
            <a:r>
              <a:rPr lang="en-US" dirty="0"/>
              <a:t> contain any bordering transparent or whitespace. Use paint.net to </a:t>
            </a:r>
            <a:r>
              <a:rPr lang="en-US" u="sng" dirty="0"/>
              <a:t>crop</a:t>
            </a:r>
            <a:r>
              <a:rPr lang="en-US" dirty="0"/>
              <a:t> them appropriately. </a:t>
            </a:r>
            <a:r>
              <a:rPr lang="en-US" b="1" dirty="0">
                <a:solidFill>
                  <a:srgbClr val="FF0000"/>
                </a:solidFill>
                <a:latin typeface="Calibri" panose="020F0502020204030204" pitchFamily="34" charset="0"/>
                <a:cs typeface="Calibri" panose="020F0502020204030204" pitchFamily="34" charset="0"/>
              </a:rPr>
              <a:t>← Read this carefully.</a:t>
            </a:r>
          </a:p>
          <a:p>
            <a:pPr marL="0" lvl="2"/>
            <a:endParaRPr lang="en-US" b="1" i="1" dirty="0">
              <a:solidFill>
                <a:srgbClr val="FF0000"/>
              </a:solidFill>
            </a:endParaRPr>
          </a:p>
          <a:p>
            <a:pPr marL="0" lvl="2"/>
            <a:r>
              <a:rPr lang="en-US" dirty="0"/>
              <a:t>If a slide contains more than one screen shot or additional artwork (like arrows), group all of the items into a single grouping so that it can be copied-and-pasted and resized as a single unit. </a:t>
            </a:r>
            <a:r>
              <a:rPr lang="en-US" b="1" dirty="0">
                <a:solidFill>
                  <a:srgbClr val="FF0000"/>
                </a:solidFill>
                <a:latin typeface="Calibri" panose="020F0502020204030204" pitchFamily="34" charset="0"/>
                <a:cs typeface="Calibri" panose="020F0502020204030204" pitchFamily="34" charset="0"/>
              </a:rPr>
              <a:t>← Read this carefully.</a:t>
            </a:r>
            <a:endParaRPr lang="en-US" dirty="0"/>
          </a:p>
          <a:p>
            <a:endParaRPr lang="en-US" dirty="0"/>
          </a:p>
          <a:p>
            <a:r>
              <a:rPr lang="en-US" b="1" dirty="0">
                <a:solidFill>
                  <a:srgbClr val="FF0000"/>
                </a:solidFill>
              </a:rPr>
              <a:t>Delete this textbox.</a:t>
            </a:r>
          </a:p>
        </p:txBody>
      </p:sp>
      <p:sp>
        <p:nvSpPr>
          <p:cNvPr id="6" name="Slide Number Placeholder 5">
            <a:extLst>
              <a:ext uri="{FF2B5EF4-FFF2-40B4-BE49-F238E27FC236}">
                <a16:creationId xmlns:a16="http://schemas.microsoft.com/office/drawing/2014/main" id="{46EC5290-FD80-420B-A5BD-FCCA199EFA41}"/>
              </a:ext>
            </a:extLst>
          </p:cNvPr>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27853450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[Title of Screen Shot 3]</a:t>
            </a:r>
            <a:endParaRPr lang="en-US" sz="1800" dirty="0"/>
          </a:p>
        </p:txBody>
      </p:sp>
      <p:sp>
        <p:nvSpPr>
          <p:cNvPr id="2" name="Date Placeholder 1"/>
          <p:cNvSpPr>
            <a:spLocks noGrp="1"/>
          </p:cNvSpPr>
          <p:nvPr>
            <p:ph type="dt" sz="half" idx="10"/>
          </p:nvPr>
        </p:nvSpPr>
        <p:spPr/>
        <p:txBody>
          <a:bodyPr/>
          <a:lstStyle/>
          <a:p>
            <a:r>
              <a:rPr lang="en-US"/>
              <a:t>The Capstone Experience</a:t>
            </a:r>
          </a:p>
        </p:txBody>
      </p:sp>
      <p:sp>
        <p:nvSpPr>
          <p:cNvPr id="3" name="Footer Placeholder 2"/>
          <p:cNvSpPr>
            <a:spLocks noGrp="1"/>
          </p:cNvSpPr>
          <p:nvPr>
            <p:ph type="ftr" sz="quarter" idx="11"/>
          </p:nvPr>
        </p:nvSpPr>
        <p:spPr/>
        <p:txBody>
          <a:bodyPr/>
          <a:lstStyle/>
          <a:p>
            <a:r>
              <a:rPr lang="en-US"/>
              <a:t>Team [Team Name] Alpha Presentation</a:t>
            </a:r>
            <a:endParaRPr lang="en-US" dirty="0"/>
          </a:p>
        </p:txBody>
      </p:sp>
      <p:sp>
        <p:nvSpPr>
          <p:cNvPr id="7" name="TextBox 6"/>
          <p:cNvSpPr txBox="1"/>
          <p:nvPr/>
        </p:nvSpPr>
        <p:spPr>
          <a:xfrm>
            <a:off x="762000" y="1981200"/>
            <a:ext cx="7620000" cy="4247317"/>
          </a:xfrm>
          <a:prstGeom prst="rect">
            <a:avLst/>
          </a:prstGeom>
          <a:noFill/>
          <a:ln>
            <a:solidFill>
              <a:schemeClr val="tx1"/>
            </a:solidFill>
          </a:ln>
        </p:spPr>
        <p:txBody>
          <a:bodyPr wrap="square" rtlCol="0">
            <a:spAutoFit/>
          </a:bodyPr>
          <a:lstStyle/>
          <a:p>
            <a:r>
              <a:rPr lang="en-US" dirty="0"/>
              <a:t>You must include at least four screenshots.</a:t>
            </a:r>
          </a:p>
          <a:p>
            <a:endParaRPr lang="en-US" dirty="0"/>
          </a:p>
          <a:p>
            <a:pPr marL="0" lvl="2"/>
            <a:r>
              <a:rPr lang="en-US" dirty="0"/>
              <a:t>Include actual screen shots (i.e., not mockups), replacing [Title of Screen Shot]  with an appropriate title. </a:t>
            </a:r>
          </a:p>
          <a:p>
            <a:pPr marL="0" lvl="2"/>
            <a:endParaRPr lang="en-US" dirty="0"/>
          </a:p>
          <a:p>
            <a:pPr marL="0" lvl="2"/>
            <a:r>
              <a:rPr lang="en-US" dirty="0"/>
              <a:t>You may duplicate the Screen Shot template slide as needed.</a:t>
            </a:r>
          </a:p>
          <a:p>
            <a:endParaRPr lang="en-US" dirty="0"/>
          </a:p>
          <a:p>
            <a:pPr marL="0" lvl="2"/>
            <a:r>
              <a:rPr lang="en-US" dirty="0"/>
              <a:t>The screen shots should </a:t>
            </a:r>
            <a:r>
              <a:rPr lang="en-US" u="sng" dirty="0"/>
              <a:t>not</a:t>
            </a:r>
            <a:r>
              <a:rPr lang="en-US" dirty="0"/>
              <a:t> contain any bordering transparent or whitespace. Use paint.net to </a:t>
            </a:r>
            <a:r>
              <a:rPr lang="en-US" u="sng" dirty="0"/>
              <a:t>crop</a:t>
            </a:r>
            <a:r>
              <a:rPr lang="en-US" dirty="0"/>
              <a:t> them appropriately. </a:t>
            </a:r>
            <a:r>
              <a:rPr lang="en-US" b="1" dirty="0">
                <a:solidFill>
                  <a:srgbClr val="FF0000"/>
                </a:solidFill>
                <a:latin typeface="Calibri" panose="020F0502020204030204" pitchFamily="34" charset="0"/>
                <a:cs typeface="Calibri" panose="020F0502020204030204" pitchFamily="34" charset="0"/>
              </a:rPr>
              <a:t>← Read this carefully.</a:t>
            </a:r>
          </a:p>
          <a:p>
            <a:pPr marL="0" lvl="2"/>
            <a:endParaRPr lang="en-US" b="1" i="1" dirty="0">
              <a:solidFill>
                <a:srgbClr val="FF0000"/>
              </a:solidFill>
            </a:endParaRPr>
          </a:p>
          <a:p>
            <a:pPr marL="0" lvl="2"/>
            <a:r>
              <a:rPr lang="en-US" dirty="0"/>
              <a:t>If a slide contains more than one screen shot or additional artwork (like arrows), group all of the items into a single grouping so that it can be copied-and-pasted and resized as a single unit. </a:t>
            </a:r>
            <a:r>
              <a:rPr lang="en-US" b="1" dirty="0">
                <a:solidFill>
                  <a:srgbClr val="FF0000"/>
                </a:solidFill>
                <a:latin typeface="Calibri" panose="020F0502020204030204" pitchFamily="34" charset="0"/>
                <a:cs typeface="Calibri" panose="020F0502020204030204" pitchFamily="34" charset="0"/>
              </a:rPr>
              <a:t>← Read this carefully.</a:t>
            </a:r>
            <a:endParaRPr lang="en-US" dirty="0"/>
          </a:p>
          <a:p>
            <a:endParaRPr lang="en-US" dirty="0"/>
          </a:p>
          <a:p>
            <a:r>
              <a:rPr lang="en-US" b="1" dirty="0">
                <a:solidFill>
                  <a:srgbClr val="FF0000"/>
                </a:solidFill>
              </a:rPr>
              <a:t>Delete this textbox.</a:t>
            </a:r>
          </a:p>
        </p:txBody>
      </p:sp>
      <p:sp>
        <p:nvSpPr>
          <p:cNvPr id="6" name="Slide Number Placeholder 5">
            <a:extLst>
              <a:ext uri="{FF2B5EF4-FFF2-40B4-BE49-F238E27FC236}">
                <a16:creationId xmlns:a16="http://schemas.microsoft.com/office/drawing/2014/main" id="{3FC957E0-EA9D-41D0-B310-D0E3E7ADA848}"/>
              </a:ext>
            </a:extLst>
          </p:cNvPr>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21870172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[Title of Screen Shot 4]</a:t>
            </a:r>
            <a:endParaRPr lang="en-US" sz="1800" dirty="0"/>
          </a:p>
        </p:txBody>
      </p:sp>
      <p:sp>
        <p:nvSpPr>
          <p:cNvPr id="2" name="Date Placeholder 1"/>
          <p:cNvSpPr>
            <a:spLocks noGrp="1"/>
          </p:cNvSpPr>
          <p:nvPr>
            <p:ph type="dt" sz="half" idx="10"/>
          </p:nvPr>
        </p:nvSpPr>
        <p:spPr/>
        <p:txBody>
          <a:bodyPr/>
          <a:lstStyle/>
          <a:p>
            <a:r>
              <a:rPr lang="en-US"/>
              <a:t>The Capstone Experience</a:t>
            </a:r>
          </a:p>
        </p:txBody>
      </p:sp>
      <p:sp>
        <p:nvSpPr>
          <p:cNvPr id="3" name="Footer Placeholder 2"/>
          <p:cNvSpPr>
            <a:spLocks noGrp="1"/>
          </p:cNvSpPr>
          <p:nvPr>
            <p:ph type="ftr" sz="quarter" idx="11"/>
          </p:nvPr>
        </p:nvSpPr>
        <p:spPr/>
        <p:txBody>
          <a:bodyPr/>
          <a:lstStyle/>
          <a:p>
            <a:r>
              <a:rPr lang="en-US"/>
              <a:t>Team [Team Name] Alpha Presentation</a:t>
            </a:r>
            <a:endParaRPr lang="en-US" dirty="0"/>
          </a:p>
        </p:txBody>
      </p:sp>
      <p:sp>
        <p:nvSpPr>
          <p:cNvPr id="7" name="TextBox 6"/>
          <p:cNvSpPr txBox="1"/>
          <p:nvPr/>
        </p:nvSpPr>
        <p:spPr>
          <a:xfrm>
            <a:off x="762000" y="1981200"/>
            <a:ext cx="7620000" cy="4247317"/>
          </a:xfrm>
          <a:prstGeom prst="rect">
            <a:avLst/>
          </a:prstGeom>
          <a:noFill/>
          <a:ln>
            <a:solidFill>
              <a:schemeClr val="tx1"/>
            </a:solidFill>
          </a:ln>
        </p:spPr>
        <p:txBody>
          <a:bodyPr wrap="square" rtlCol="0">
            <a:spAutoFit/>
          </a:bodyPr>
          <a:lstStyle/>
          <a:p>
            <a:r>
              <a:rPr lang="en-US" dirty="0"/>
              <a:t>You must include at least four screenshots.</a:t>
            </a:r>
          </a:p>
          <a:p>
            <a:endParaRPr lang="en-US" dirty="0"/>
          </a:p>
          <a:p>
            <a:pPr marL="0" lvl="2"/>
            <a:r>
              <a:rPr lang="en-US" dirty="0"/>
              <a:t>Include actual screen shots (i.e., not mockups), replacing [Title of Screen Shot]  with an appropriate title. </a:t>
            </a:r>
          </a:p>
          <a:p>
            <a:pPr marL="0" lvl="2"/>
            <a:endParaRPr lang="en-US" dirty="0"/>
          </a:p>
          <a:p>
            <a:pPr marL="0" lvl="2"/>
            <a:r>
              <a:rPr lang="en-US" dirty="0"/>
              <a:t>You may duplicate the Screen Shot template slide as needed.</a:t>
            </a:r>
          </a:p>
          <a:p>
            <a:endParaRPr lang="en-US" dirty="0"/>
          </a:p>
          <a:p>
            <a:pPr marL="0" lvl="2"/>
            <a:r>
              <a:rPr lang="en-US" dirty="0"/>
              <a:t>The screen shots should </a:t>
            </a:r>
            <a:r>
              <a:rPr lang="en-US" u="sng" dirty="0"/>
              <a:t>not</a:t>
            </a:r>
            <a:r>
              <a:rPr lang="en-US" dirty="0"/>
              <a:t> contain any bordering transparent or whitespace. Use paint.net to </a:t>
            </a:r>
            <a:r>
              <a:rPr lang="en-US" u="sng" dirty="0"/>
              <a:t>crop</a:t>
            </a:r>
            <a:r>
              <a:rPr lang="en-US" dirty="0"/>
              <a:t> them appropriately. </a:t>
            </a:r>
            <a:r>
              <a:rPr lang="en-US" b="1" dirty="0">
                <a:solidFill>
                  <a:srgbClr val="FF0000"/>
                </a:solidFill>
                <a:latin typeface="Calibri" panose="020F0502020204030204" pitchFamily="34" charset="0"/>
                <a:cs typeface="Calibri" panose="020F0502020204030204" pitchFamily="34" charset="0"/>
              </a:rPr>
              <a:t>← Read this carefully.</a:t>
            </a:r>
          </a:p>
          <a:p>
            <a:pPr marL="0" lvl="2"/>
            <a:endParaRPr lang="en-US" b="1" i="1" dirty="0">
              <a:solidFill>
                <a:srgbClr val="FF0000"/>
              </a:solidFill>
            </a:endParaRPr>
          </a:p>
          <a:p>
            <a:pPr marL="0" lvl="2"/>
            <a:r>
              <a:rPr lang="en-US" dirty="0"/>
              <a:t>If a slide contains more than one screen shot or additional artwork (like arrows), group all of the items into a single grouping so that it can be copied-and-pasted and resized as a single unit. </a:t>
            </a:r>
            <a:r>
              <a:rPr lang="en-US" b="1" dirty="0">
                <a:solidFill>
                  <a:srgbClr val="FF0000"/>
                </a:solidFill>
                <a:latin typeface="Calibri" panose="020F0502020204030204" pitchFamily="34" charset="0"/>
                <a:cs typeface="Calibri" panose="020F0502020204030204" pitchFamily="34" charset="0"/>
              </a:rPr>
              <a:t>← Read this carefully.</a:t>
            </a:r>
            <a:endParaRPr lang="en-US" dirty="0"/>
          </a:p>
          <a:p>
            <a:endParaRPr lang="en-US" dirty="0"/>
          </a:p>
          <a:p>
            <a:r>
              <a:rPr lang="en-US" b="1" dirty="0">
                <a:solidFill>
                  <a:srgbClr val="FF0000"/>
                </a:solidFill>
              </a:rPr>
              <a:t>Delete this textbox.</a:t>
            </a:r>
          </a:p>
        </p:txBody>
      </p:sp>
      <p:sp>
        <p:nvSpPr>
          <p:cNvPr id="6" name="Slide Number Placeholder 5">
            <a:extLst>
              <a:ext uri="{FF2B5EF4-FFF2-40B4-BE49-F238E27FC236}">
                <a16:creationId xmlns:a16="http://schemas.microsoft.com/office/drawing/2014/main" id="{B37D7192-7424-439F-97F1-D81543E554A2}"/>
              </a:ext>
            </a:extLst>
          </p:cNvPr>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65215758"/>
      </p:ext>
    </p:extLst>
  </p:cSld>
  <p:clrMapOvr>
    <a:masterClrMapping/>
  </p:clrMapOvr>
</p:sld>
</file>

<file path=ppt/theme/theme1.xml><?xml version="1.0" encoding="utf-8"?>
<a:theme xmlns:a="http://schemas.openxmlformats.org/drawingml/2006/main" name="Office Theme">
  <a:themeElements>
    <a:clrScheme name="Capston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8453B"/>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1106</TotalTime>
  <Words>1690</Words>
  <Application>Microsoft Office PowerPoint</Application>
  <PresentationFormat>On-screen Show (4:3)</PresentationFormat>
  <Paragraphs>161</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Courier New</vt:lpstr>
      <vt:lpstr>Wingdings</vt:lpstr>
      <vt:lpstr>Office Theme</vt:lpstr>
      <vt:lpstr>Read Me [1 of 2]</vt:lpstr>
      <vt:lpstr>READ ME [2 of 2]</vt:lpstr>
      <vt:lpstr>Alpha Presentation [Project Title 36pt]</vt:lpstr>
      <vt:lpstr>Project Overview</vt:lpstr>
      <vt:lpstr>System Architecture</vt:lpstr>
      <vt:lpstr>[Title of Screen Shot 1]</vt:lpstr>
      <vt:lpstr>[Title of Screen Shot 2]</vt:lpstr>
      <vt:lpstr>[Title of Screen Shot 3]</vt:lpstr>
      <vt:lpstr>[Title of Screen Shot 4]</vt:lpstr>
      <vt:lpstr>What’s left to do?</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Here’s the Title</dc:title>
  <dc:creator>Wayne</dc:creator>
  <cp:lastModifiedBy>Wayne Dyksen</cp:lastModifiedBy>
  <cp:revision>277</cp:revision>
  <dcterms:created xsi:type="dcterms:W3CDTF">2006-08-16T00:00:00Z</dcterms:created>
  <dcterms:modified xsi:type="dcterms:W3CDTF">2024-09-24T17:25:41Z</dcterms:modified>
</cp:coreProperties>
</file>